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72" r:id="rId3"/>
    <p:sldId id="275" r:id="rId4"/>
    <p:sldId id="281" r:id="rId5"/>
    <p:sldId id="257" r:id="rId6"/>
    <p:sldId id="263" r:id="rId7"/>
    <p:sldId id="292" r:id="rId8"/>
    <p:sldId id="268" r:id="rId9"/>
  </p:sldIdLst>
  <p:sldSz cx="11701463" cy="8280400"/>
  <p:notesSz cx="6797675" cy="9928225"/>
  <p:defaultTextStyle>
    <a:defPPr>
      <a:defRPr lang="ru-RU"/>
    </a:defPPr>
    <a:lvl1pPr marL="0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0754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1510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12265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83019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53774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24529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3995285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66040" algn="l" defTabSz="1141510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BD"/>
    <a:srgbClr val="FFFF97"/>
    <a:srgbClr val="FEE2E2"/>
    <a:srgbClr val="FCB6B6"/>
    <a:srgbClr val="E10909"/>
    <a:srgbClr val="9A0606"/>
    <a:srgbClr val="C23030"/>
    <a:srgbClr val="671111"/>
    <a:srgbClr val="A52929"/>
    <a:srgbClr val="D37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08" y="-192"/>
      </p:cViewPr>
      <p:guideLst>
        <p:guide orient="horz" pos="2609"/>
        <p:guide pos="36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866CCECF-DBAA-4FE3-9177-1AC5FE99CFC1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4EAFAE9-CDBF-4D95-B90C-AFD850808D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19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0754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1510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12265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83019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53774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4529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95285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66040" algn="l" defTabSz="114151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68350" y="744538"/>
            <a:ext cx="52609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FAE9-CDBF-4D95-B90C-AFD850808D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69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41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Распределенная сеть измерительных блоков, установленных в точках приема вещания и сбора результатов</a:t>
            </a:r>
            <a:endParaRPr lang="ru-RU" sz="1600" b="1" dirty="0" smtClean="0"/>
          </a:p>
          <a:p>
            <a:pPr marL="0" marR="0" indent="0" algn="l" defTabSz="1141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Серверы агрегации и обработки данных </a:t>
            </a:r>
            <a:r>
              <a:rPr lang="ru-RU" sz="1600" b="1" baseline="0" dirty="0" smtClean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сбор и обработка результатов измерений, обнаружение аварийных ситуаций, поиск первопричин проблем, формирование уведомлений о сбоях и т.п.</a:t>
            </a:r>
          </a:p>
          <a:p>
            <a:pPr marL="0" marR="0" indent="0" algn="l" defTabSz="1141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Графический интерфейс пользователя – просмотр и анализ результатов мониторинга, онлайн трансляций и контрольных записей, формирования отчетов и т.п.</a:t>
            </a:r>
          </a:p>
          <a:p>
            <a:pPr marL="0" marR="0" indent="0" algn="l" defTabSz="11415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AFAE9-CDBF-4D95-B90C-AFD850808D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6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610" y="2572293"/>
            <a:ext cx="9946244" cy="17749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220" y="4692227"/>
            <a:ext cx="8191024" cy="21161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0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12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83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5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25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96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6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81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82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856359" y="400605"/>
            <a:ext cx="3368234" cy="85295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9627" y="400605"/>
            <a:ext cx="9911707" cy="85295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51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8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335" y="5320926"/>
            <a:ext cx="9946244" cy="1644579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335" y="3509589"/>
            <a:ext cx="9946244" cy="18113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088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417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26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8352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5441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2529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9617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6705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84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49627" y="2332699"/>
            <a:ext cx="6638955" cy="659748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83607" y="2332699"/>
            <a:ext cx="6640986" cy="6597485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727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073" y="331601"/>
            <a:ext cx="10531317" cy="13800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073" y="1853507"/>
            <a:ext cx="5170178" cy="77245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883" indent="0">
              <a:buNone/>
              <a:defRPr sz="2500" b="1"/>
            </a:lvl2pPr>
            <a:lvl3pPr marL="1141764" indent="0">
              <a:buNone/>
              <a:defRPr sz="2200" b="1"/>
            </a:lvl3pPr>
            <a:lvl4pPr marL="1712647" indent="0">
              <a:buNone/>
              <a:defRPr sz="2000" b="1"/>
            </a:lvl4pPr>
            <a:lvl5pPr marL="2283529" indent="0">
              <a:buNone/>
              <a:defRPr sz="2000" b="1"/>
            </a:lvl5pPr>
            <a:lvl6pPr marL="2854411" indent="0">
              <a:buNone/>
              <a:defRPr sz="2000" b="1"/>
            </a:lvl6pPr>
            <a:lvl7pPr marL="3425294" indent="0">
              <a:buNone/>
              <a:defRPr sz="2000" b="1"/>
            </a:lvl7pPr>
            <a:lvl8pPr marL="3996175" indent="0">
              <a:buNone/>
              <a:defRPr sz="2000" b="1"/>
            </a:lvl8pPr>
            <a:lvl9pPr marL="456705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073" y="2625960"/>
            <a:ext cx="5170178" cy="47708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4183" y="1853507"/>
            <a:ext cx="5172209" cy="772453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0883" indent="0">
              <a:buNone/>
              <a:defRPr sz="2500" b="1"/>
            </a:lvl2pPr>
            <a:lvl3pPr marL="1141764" indent="0">
              <a:buNone/>
              <a:defRPr sz="2200" b="1"/>
            </a:lvl3pPr>
            <a:lvl4pPr marL="1712647" indent="0">
              <a:buNone/>
              <a:defRPr sz="2000" b="1"/>
            </a:lvl4pPr>
            <a:lvl5pPr marL="2283529" indent="0">
              <a:buNone/>
              <a:defRPr sz="2000" b="1"/>
            </a:lvl5pPr>
            <a:lvl6pPr marL="2854411" indent="0">
              <a:buNone/>
              <a:defRPr sz="2000" b="1"/>
            </a:lvl6pPr>
            <a:lvl7pPr marL="3425294" indent="0">
              <a:buNone/>
              <a:defRPr sz="2000" b="1"/>
            </a:lvl7pPr>
            <a:lvl8pPr marL="3996175" indent="0">
              <a:buNone/>
              <a:defRPr sz="2000" b="1"/>
            </a:lvl8pPr>
            <a:lvl9pPr marL="4567058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4183" y="2625960"/>
            <a:ext cx="5172209" cy="47708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51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77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646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075" y="329682"/>
            <a:ext cx="3849701" cy="1403068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4947" y="329683"/>
            <a:ext cx="6541443" cy="7067092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075" y="1732751"/>
            <a:ext cx="3849701" cy="5664024"/>
          </a:xfrm>
        </p:spPr>
        <p:txBody>
          <a:bodyPr/>
          <a:lstStyle>
            <a:lvl1pPr marL="0" indent="0">
              <a:buNone/>
              <a:defRPr sz="1700"/>
            </a:lvl1pPr>
            <a:lvl2pPr marL="570883" indent="0">
              <a:buNone/>
              <a:defRPr sz="1500"/>
            </a:lvl2pPr>
            <a:lvl3pPr marL="1141764" indent="0">
              <a:buNone/>
              <a:defRPr sz="1200"/>
            </a:lvl3pPr>
            <a:lvl4pPr marL="1712647" indent="0">
              <a:buNone/>
              <a:defRPr sz="1100"/>
            </a:lvl4pPr>
            <a:lvl5pPr marL="2283529" indent="0">
              <a:buNone/>
              <a:defRPr sz="1100"/>
            </a:lvl5pPr>
            <a:lvl6pPr marL="2854411" indent="0">
              <a:buNone/>
              <a:defRPr sz="1100"/>
            </a:lvl6pPr>
            <a:lvl7pPr marL="3425294" indent="0">
              <a:buNone/>
              <a:defRPr sz="1100"/>
            </a:lvl7pPr>
            <a:lvl8pPr marL="3996175" indent="0">
              <a:buNone/>
              <a:defRPr sz="1100"/>
            </a:lvl8pPr>
            <a:lvl9pPr marL="45670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25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3569" y="5796280"/>
            <a:ext cx="7020878" cy="68428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3569" y="739869"/>
            <a:ext cx="7020878" cy="4968240"/>
          </a:xfrm>
        </p:spPr>
        <p:txBody>
          <a:bodyPr/>
          <a:lstStyle>
            <a:lvl1pPr marL="0" indent="0">
              <a:buNone/>
              <a:defRPr sz="4000"/>
            </a:lvl1pPr>
            <a:lvl2pPr marL="570883" indent="0">
              <a:buNone/>
              <a:defRPr sz="3500"/>
            </a:lvl2pPr>
            <a:lvl3pPr marL="1141764" indent="0">
              <a:buNone/>
              <a:defRPr sz="3000"/>
            </a:lvl3pPr>
            <a:lvl4pPr marL="1712647" indent="0">
              <a:buNone/>
              <a:defRPr sz="2500"/>
            </a:lvl4pPr>
            <a:lvl5pPr marL="2283529" indent="0">
              <a:buNone/>
              <a:defRPr sz="2500"/>
            </a:lvl5pPr>
            <a:lvl6pPr marL="2854411" indent="0">
              <a:buNone/>
              <a:defRPr sz="2500"/>
            </a:lvl6pPr>
            <a:lvl7pPr marL="3425294" indent="0">
              <a:buNone/>
              <a:defRPr sz="2500"/>
            </a:lvl7pPr>
            <a:lvl8pPr marL="3996175" indent="0">
              <a:buNone/>
              <a:defRPr sz="2500"/>
            </a:lvl8pPr>
            <a:lvl9pPr marL="4567058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3569" y="6480564"/>
            <a:ext cx="7020878" cy="971796"/>
          </a:xfrm>
        </p:spPr>
        <p:txBody>
          <a:bodyPr/>
          <a:lstStyle>
            <a:lvl1pPr marL="0" indent="0">
              <a:buNone/>
              <a:defRPr sz="1700"/>
            </a:lvl1pPr>
            <a:lvl2pPr marL="570883" indent="0">
              <a:buNone/>
              <a:defRPr sz="1500"/>
            </a:lvl2pPr>
            <a:lvl3pPr marL="1141764" indent="0">
              <a:buNone/>
              <a:defRPr sz="1200"/>
            </a:lvl3pPr>
            <a:lvl4pPr marL="1712647" indent="0">
              <a:buNone/>
              <a:defRPr sz="1100"/>
            </a:lvl4pPr>
            <a:lvl5pPr marL="2283529" indent="0">
              <a:buNone/>
              <a:defRPr sz="1100"/>
            </a:lvl5pPr>
            <a:lvl6pPr marL="2854411" indent="0">
              <a:buNone/>
              <a:defRPr sz="1100"/>
            </a:lvl6pPr>
            <a:lvl7pPr marL="3425294" indent="0">
              <a:buNone/>
              <a:defRPr sz="1100"/>
            </a:lvl7pPr>
            <a:lvl8pPr marL="3996175" indent="0">
              <a:buNone/>
              <a:defRPr sz="1100"/>
            </a:lvl8pPr>
            <a:lvl9pPr marL="456705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2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073" y="331601"/>
            <a:ext cx="10531317" cy="1380067"/>
          </a:xfrm>
          <a:prstGeom prst="rect">
            <a:avLst/>
          </a:prstGeom>
        </p:spPr>
        <p:txBody>
          <a:bodyPr vert="horz" lIns="114176" tIns="57088" rIns="114176" bIns="5708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073" y="1932095"/>
            <a:ext cx="10531317" cy="5464681"/>
          </a:xfrm>
          <a:prstGeom prst="rect">
            <a:avLst/>
          </a:prstGeom>
        </p:spPr>
        <p:txBody>
          <a:bodyPr vert="horz" lIns="114176" tIns="57088" rIns="114176" bIns="5708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073" y="7674706"/>
            <a:ext cx="2730341" cy="440855"/>
          </a:xfrm>
          <a:prstGeom prst="rect">
            <a:avLst/>
          </a:prstGeom>
        </p:spPr>
        <p:txBody>
          <a:bodyPr vert="horz" lIns="114176" tIns="57088" rIns="114176" bIns="5708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EAA78-A78C-45E4-88EC-4F28CCFB54FE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8000" y="7674706"/>
            <a:ext cx="3705463" cy="440855"/>
          </a:xfrm>
          <a:prstGeom prst="rect">
            <a:avLst/>
          </a:prstGeom>
        </p:spPr>
        <p:txBody>
          <a:bodyPr vert="horz" lIns="114176" tIns="57088" rIns="114176" bIns="57088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6050" y="7674706"/>
            <a:ext cx="2730341" cy="440855"/>
          </a:xfrm>
          <a:prstGeom prst="rect">
            <a:avLst/>
          </a:prstGeom>
        </p:spPr>
        <p:txBody>
          <a:bodyPr vert="horz" lIns="114176" tIns="57088" rIns="114176" bIns="57088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B9ED9-A103-4EF9-BFFE-0463BA77E1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7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141764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162" indent="-428162" algn="l" defTabSz="114176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684" indent="-356801" algn="l" defTabSz="1141764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205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089" indent="-285442" algn="l" defTabSz="1141764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8969" indent="-285442" algn="l" defTabSz="1141764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39852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10734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81616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52499" indent="-285442" algn="l" defTabSz="1141764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0883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4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2647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3529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4411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5294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96175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67058" algn="l" defTabSz="114176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comgroup.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tecomgroup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yaremchuk.m\Мои документы\Яремчук М\документы\презентации\офоормление\шапка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7530979"/>
            <a:ext cx="11701463" cy="75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3348112"/>
            <a:ext cx="11701463" cy="3439254"/>
          </a:xfrm>
          <a:prstGeom prst="rect">
            <a:avLst/>
          </a:prstGeom>
          <a:effectLst/>
        </p:spPr>
        <p:txBody>
          <a:bodyPr wrap="square" lIns="114151" tIns="57076" rIns="114151" bIns="57076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МОНИТОРИНГ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КАЧЕСТВА ВЕЩАНИЯ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ДОСТАВКИ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КОНТЕНТА 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УСЛУГА В «ОБЛАКЕ»</a:t>
            </a:r>
          </a:p>
        </p:txBody>
      </p:sp>
      <p:pic>
        <p:nvPicPr>
          <p:cNvPr id="1027" name="Picture 3" descr="C:\Documents and Settings\yaremchuk.m\Мои документы\Яремчук М\документы\презентации\офоормление\Шаблон_шапк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01463" cy="26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Мониторинг телерадиовещания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2179" y="1907952"/>
            <a:ext cx="10513168" cy="5507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Круглосуточный автоматизированный контроль наличия и качества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вещания, оперативное уведомление ответственных лиц о возникающих сбоях, поиск первопричины возникновения проблем</a:t>
            </a:r>
            <a:endParaRPr lang="ru-RU" sz="2800" b="1" dirty="0" smtClean="0"/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Формирование отчета о сбоях и остановках вещания, проверка оперативных сводок от операторов услуги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Контрольная запись программ в городах вещания, удаленный онлайн просмотр эфира через Интернет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Контроль региональной врезки - выходов блоков региональной рекламы и программ в региональном эфире, в сетях операторов КТВ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IPTV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gray">
          <a:xfrm>
            <a:off x="450131" y="971848"/>
            <a:ext cx="10945216" cy="576064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BD"/>
              </a:gs>
              <a:gs pos="100000">
                <a:schemeClr val="accent3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3200" b="1" dirty="0" smtClean="0">
                <a:solidFill>
                  <a:schemeClr val="tx1"/>
                </a:solidFill>
              </a:rPr>
              <a:t>Цели внедрения</a:t>
            </a:r>
            <a:endParaRPr 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205196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399618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Шаблон_волна_сайт и логотип copy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507630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615642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90091" y="-4511"/>
            <a:ext cx="1161137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Сферы применения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Шаблон_волна_сайт и логотип copy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2179" y="1259880"/>
            <a:ext cx="1847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8" name="AutoShape 22"/>
          <p:cNvSpPr>
            <a:spLocks noChangeArrowheads="1"/>
          </p:cNvSpPr>
          <p:nvPr/>
        </p:nvSpPr>
        <p:spPr bwMode="gray">
          <a:xfrm>
            <a:off x="301203" y="1901961"/>
            <a:ext cx="4037360" cy="809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3">
                  <a:lumMod val="75000"/>
                </a:schemeClr>
              </a:gs>
              <a:gs pos="100000">
                <a:srgbClr val="FFFFBD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Телекомпании, </a:t>
            </a:r>
          </a:p>
          <a:p>
            <a:pPr algn="ctr" eaLnBrk="0" hangingPunct="0"/>
            <a:r>
              <a:rPr lang="ru-RU" b="1" dirty="0" smtClean="0"/>
              <a:t>операторы услуг</a:t>
            </a:r>
            <a:endParaRPr lang="en-US" b="1" dirty="0"/>
          </a:p>
        </p:txBody>
      </p:sp>
      <p:sp>
        <p:nvSpPr>
          <p:cNvPr id="19" name="AutoShape 23"/>
          <p:cNvSpPr>
            <a:spLocks noChangeArrowheads="1"/>
          </p:cNvSpPr>
          <p:nvPr/>
        </p:nvSpPr>
        <p:spPr bwMode="gray">
          <a:xfrm>
            <a:off x="3906515" y="5068753"/>
            <a:ext cx="3960440" cy="864096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FFBD"/>
              </a:gs>
              <a:gs pos="100000">
                <a:schemeClr val="accent3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b="1" dirty="0" smtClean="0">
                <a:solidFill>
                  <a:schemeClr val="tx1"/>
                </a:solidFill>
              </a:rPr>
              <a:t>Потребители услуг, </a:t>
            </a:r>
          </a:p>
          <a:p>
            <a:pPr algn="ctr" eaLnBrk="0" hangingPunct="0"/>
            <a:r>
              <a:rPr lang="ru-RU" b="1" dirty="0" smtClean="0">
                <a:solidFill>
                  <a:schemeClr val="tx1"/>
                </a:solidFill>
              </a:rPr>
              <a:t>рекламодатели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20" name="WordArt 35"/>
          <p:cNvSpPr>
            <a:spLocks noChangeArrowheads="1" noChangeShapeType="1" noTextEdit="1"/>
          </p:cNvSpPr>
          <p:nvPr/>
        </p:nvSpPr>
        <p:spPr bwMode="gray">
          <a:xfrm>
            <a:off x="4266555" y="1619920"/>
            <a:ext cx="3312368" cy="288032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Мониторинг качества 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телевещания</a:t>
            </a:r>
            <a:endParaRPr lang="en-US" sz="2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WordArt 35"/>
          <p:cNvSpPr>
            <a:spLocks noChangeArrowheads="1" noChangeShapeType="1" noTextEdit="1"/>
          </p:cNvSpPr>
          <p:nvPr/>
        </p:nvSpPr>
        <p:spPr bwMode="gray">
          <a:xfrm>
            <a:off x="4993035" y="1918787"/>
            <a:ext cx="3024336" cy="266429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2589643"/>
              </a:avLst>
            </a:prstTxWarp>
          </a:bodyPr>
          <a:lstStyle/>
          <a:p>
            <a:pPr algn="ctr"/>
            <a:endParaRPr lang="en-US" sz="16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Рисунок 21" descr="Untitled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6595" y="1975682"/>
            <a:ext cx="2585566" cy="2662365"/>
          </a:xfrm>
          <a:prstGeom prst="rect">
            <a:avLst/>
          </a:prstGeom>
        </p:spPr>
      </p:pic>
      <p:sp>
        <p:nvSpPr>
          <p:cNvPr id="23" name="Text Box 20"/>
          <p:cNvSpPr txBox="1">
            <a:spLocks noChangeArrowheads="1"/>
          </p:cNvSpPr>
          <p:nvPr/>
        </p:nvSpPr>
        <p:spPr bwMode="gray">
          <a:xfrm>
            <a:off x="4587327" y="2628032"/>
            <a:ext cx="269727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4400" b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IRWIn QoS</a:t>
            </a:r>
            <a:endParaRPr lang="en-US" sz="4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gray">
          <a:xfrm>
            <a:off x="7506915" y="1867009"/>
            <a:ext cx="4037360" cy="809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BD"/>
              </a:gs>
              <a:gs pos="100000">
                <a:schemeClr val="accent3">
                  <a:lumMod val="75000"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Надзорные органы</a:t>
            </a:r>
            <a:endParaRPr lang="en-US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1203" y="2993296"/>
            <a:ext cx="4032448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получение</a:t>
            </a:r>
            <a:r>
              <a:rPr lang="ru-RU" sz="2000" dirty="0" smtClean="0"/>
              <a:t> объективной информации о реальном качестве трансляции, оперативное обнаружение и устранение технических проблем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06915" y="2947129"/>
            <a:ext cx="3960440" cy="163121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автоматизация и упрощение процесса </a:t>
            </a:r>
            <a:r>
              <a:rPr lang="ru-RU" sz="2000" dirty="0" smtClean="0"/>
              <a:t>контроля соблюдения законодательства в области средств массовой информации и нормативов телевещания (ПТЭ)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978523" y="6148873"/>
            <a:ext cx="3888432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получение независимой оценки качества трансляции и отчетов о выходах рекламы в федеральном и региональном эфирах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Шаблон_волна_сайт и логотип copy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60869"/>
            <a:ext cx="11701464" cy="555795"/>
          </a:xfrm>
          <a:prstGeom prst="rect">
            <a:avLst/>
          </a:prstGeom>
        </p:spPr>
      </p:pic>
      <p:pic>
        <p:nvPicPr>
          <p:cNvPr id="2050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8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6115" y="-4511"/>
            <a:ext cx="11168787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Технологии и решения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8" y="2946372"/>
            <a:ext cx="10585177" cy="479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12454" y="827832"/>
            <a:ext cx="7858757" cy="1872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Распределенная сеть измерительных блоков</a:t>
            </a:r>
            <a:endParaRPr lang="ru-RU" sz="2800" b="1" dirty="0"/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Серверы агрегации и обработки данных 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Графический интерфейс пользователя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8283" y="98719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398" y="163526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398" y="2283340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7540" y="-4511"/>
            <a:ext cx="1078736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Преимущества «облака»</a:t>
            </a:r>
            <a:endParaRPr lang="ru-RU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" name="Рисунок 26" descr="Шаблон_волна_сайт и логотип copy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82179" y="1259880"/>
            <a:ext cx="10513168" cy="6185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Отсутствие начальных затрат на покупку оборудования и программного обеспечения и развертывание системы</a:t>
            </a:r>
            <a:endParaRPr lang="ru-RU" sz="2800" b="1" dirty="0" smtClean="0"/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Отсутствие затрат на содержание персонала, обеспечивающего администрирование и поддержку эксплуатации системы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Упрощения процедур организационного взаимодействия – одна точка ответственности за все аспекты обеспечения работы системы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Возможность оперативно изменять объем и состав предоставляемых услуг в зависимости от текущих потребностей заказчика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Прозрачная и легко прогнозируемая стоимость услуги, возможность гибко управлять операционными расходами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140389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356413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507630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6588472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248401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89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940" y="2905956"/>
            <a:ext cx="7944095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504" y="-4511"/>
            <a:ext cx="11739892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7540" y="-4511"/>
            <a:ext cx="1078736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Сеть мониторинга </a:t>
            </a:r>
            <a:r>
              <a:rPr lang="ru-RU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телевещания</a:t>
            </a:r>
            <a:r>
              <a:rPr lang="ru-RU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«ТЕКОМ»</a:t>
            </a:r>
            <a:endParaRPr lang="ru-RU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Рисунок 8" descr="Шаблон_волна_сайт и логотип copy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60869"/>
            <a:ext cx="11701464" cy="55579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87540" y="827832"/>
            <a:ext cx="10787362" cy="2973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Более 60 регионов мониторинга</a:t>
            </a:r>
            <a:endParaRPr lang="ru-RU" sz="2800" b="1" dirty="0"/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Мониторинг аналогового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 цифрового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ТВ (эфир, кабель, спутник),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контрольная запись,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СМС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e-mail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оповещения о сбоях, отчеты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Использование сертифицированных измерительных приборов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Мониторинг региональных рекламных врезок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57" y="97184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7" y="162118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641" y="270130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107" y="3420120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Sarkisova.e\Brandbook\logo partners\Логотипы партнеров\1kana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059" y="4690657"/>
            <a:ext cx="864096" cy="11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nisimov\Desktop\1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195" y="4500240"/>
            <a:ext cx="864096" cy="147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nisimov\Desktop\1.jpe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752" y="6300440"/>
            <a:ext cx="204653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yaremchuk.m\Мои документы\Яремчук М\документы\презентации\офоормление\шапка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11"/>
            <a:ext cx="11724387" cy="7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87540" y="-4511"/>
            <a:ext cx="10787362" cy="776293"/>
          </a:xfrm>
          <a:prstGeom prst="rect">
            <a:avLst/>
          </a:prstGeom>
        </p:spPr>
        <p:txBody>
          <a:bodyPr vert="horz" lIns="114151" tIns="57076" rIns="114151" bIns="57076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Преимущества от использования услуги</a:t>
            </a:r>
            <a:endParaRPr lang="ru-RU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" name="Рисунок 26" descr="Шаблон_волна_сайт и логотип copy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724604"/>
            <a:ext cx="11701464" cy="55579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82179" y="1259880"/>
            <a:ext cx="10513168" cy="594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Снижение издержек компании, связанных со сбоями и низким качеством вещания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Сокращение потерь от некорректной врезки региональной рекламы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Уменьшение времени реакции на сбои и ускорение процессов их устранения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Обнаружение нарушений авторских прав на показ контента</a:t>
            </a:r>
          </a:p>
          <a:p>
            <a:pPr>
              <a:lnSpc>
                <a:spcPct val="98000"/>
              </a:lnSpc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Повышение качества обслуживания и лояльности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клиентов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140389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385216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5076304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6228432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39" y="2628032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6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Documents and Settings\yaremchuk.m\Мои документы\Яремчук М\документы\презентации\офоормление\картинки1\Untitled-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395158"/>
            <a:ext cx="11701463" cy="68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84572" y="6804496"/>
            <a:ext cx="11347977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solidFill>
                  <a:srgbClr val="004F8A"/>
                </a:solidFill>
                <a:effectLst>
                  <a:reflection blurRad="12700" stA="50000" endPos="50000" dist="5000" dir="5400000" sy="-100000" rotWithShape="0"/>
                </a:effectLst>
                <a:cs typeface="Arial" pitchFamily="34" charset="0"/>
              </a:rPr>
              <a:t>Спасибо за внимание!</a:t>
            </a:r>
            <a:endParaRPr lang="ru-RU" sz="4800" b="1" cap="all" dirty="0">
              <a:ln w="0"/>
              <a:solidFill>
                <a:srgbClr val="004F8A"/>
              </a:solidFill>
              <a:effectLst>
                <a:reflection blurRad="12700" stA="50000" endPos="50000" dist="5000" dir="5400000" sy="-100000" rotWithShape="0"/>
              </a:effectLst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34986" y="2577504"/>
            <a:ext cx="83529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55588" algn="ctr">
              <a:buFont typeface="Arial" charset="0"/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Готовы ответить на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Ваши вопросы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altLang="ru-RU" sz="1800" dirty="0">
              <a:solidFill>
                <a:srgbClr val="254061"/>
              </a:solidFill>
              <a:latin typeface="Calibri" charset="0"/>
            </a:endParaRPr>
          </a:p>
          <a:p>
            <a:pPr algn="ctr"/>
            <a:r>
              <a:rPr lang="ru-RU" altLang="ru-RU" sz="2400" dirty="0" smtClean="0">
                <a:solidFill>
                  <a:srgbClr val="254061"/>
                </a:solidFill>
                <a:latin typeface="Calibri" charset="0"/>
              </a:rPr>
              <a:t>Директор </a:t>
            </a:r>
            <a:r>
              <a:rPr lang="ru-RU" altLang="ru-RU" sz="2400" dirty="0">
                <a:solidFill>
                  <a:srgbClr val="254061"/>
                </a:solidFill>
                <a:latin typeface="Calibri" charset="0"/>
              </a:rPr>
              <a:t>направления телерадиовещания</a:t>
            </a:r>
            <a:r>
              <a:rPr lang="ru-RU" altLang="ru-RU" sz="2800" dirty="0">
                <a:solidFill>
                  <a:srgbClr val="254061"/>
                </a:solidFill>
                <a:latin typeface="Calibri" charset="0"/>
              </a:rPr>
              <a:t> </a:t>
            </a:r>
          </a:p>
          <a:p>
            <a:pPr algn="ctr"/>
            <a:r>
              <a:rPr lang="ru-RU" altLang="ru-RU" sz="2800" dirty="0">
                <a:solidFill>
                  <a:srgbClr val="254061"/>
                </a:solidFill>
                <a:latin typeface="Calibri" charset="0"/>
              </a:rPr>
              <a:t>Андрей </a:t>
            </a:r>
            <a:r>
              <a:rPr lang="ru-RU" altLang="ru-RU" sz="2800" dirty="0" err="1">
                <a:solidFill>
                  <a:srgbClr val="254061"/>
                </a:solidFill>
                <a:latin typeface="Calibri" charset="0"/>
              </a:rPr>
              <a:t>Гайнулин</a:t>
            </a:r>
            <a:endParaRPr lang="ru-RU" altLang="ru-RU" sz="2800" dirty="0">
              <a:solidFill>
                <a:srgbClr val="254061"/>
              </a:solidFill>
              <a:latin typeface="Calibri" charset="0"/>
            </a:endParaRPr>
          </a:p>
          <a:p>
            <a:pPr algn="ctr"/>
            <a:r>
              <a:rPr lang="en-US" altLang="ru-RU" sz="2800" b="1" u="sng" dirty="0">
                <a:solidFill>
                  <a:srgbClr val="0047FF"/>
                </a:solidFill>
                <a:latin typeface="Calibri" charset="0"/>
              </a:rPr>
              <a:t>gaynulin@tecomgroup.ru</a:t>
            </a:r>
            <a:r>
              <a:rPr lang="ru-RU" altLang="ru-RU" sz="2800" dirty="0">
                <a:solidFill>
                  <a:srgbClr val="254061"/>
                </a:solidFill>
                <a:latin typeface="Calibri" charset="0"/>
              </a:rPr>
              <a:t>, тел. +7 (903) 603-1941</a:t>
            </a:r>
          </a:p>
          <a:p>
            <a:pPr marL="365125" indent="-255588" algn="ctr">
              <a:buFont typeface="Arial" charset="0"/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125" indent="-255588" algn="ctr">
              <a:buFont typeface="Arial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603024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 Нижний Новгород, ул. Сеченова, д.2-А</a:t>
            </a:r>
          </a:p>
          <a:p>
            <a:pPr marL="365125" indent="-255588" algn="ctr">
              <a:buFont typeface="Arial" charset="0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+7 (831) 432-6687, 432-6688</a:t>
            </a:r>
          </a:p>
          <a:p>
            <a:pPr marL="365125" indent="-255588" algn="ctr">
              <a:buFont typeface="Arial" charset="0"/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+7 (831) 436-0519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факс</a:t>
            </a:r>
          </a:p>
          <a:p>
            <a:pPr marL="365125" indent="-255588" algn="ctr">
              <a:buFont typeface="Arial" charset="0"/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info@tecomgroup.ru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365125" indent="-255588" algn="ctr">
              <a:buFont typeface="Arial" charset="0"/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www.tecomgroup.ru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Picture 3" descr="C:\Documents and Settings\yaremchuk.m\Мои документы\Яремчук М\документы\презентации\офоормление\Шаблон_шапк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01463" cy="26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07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430</Words>
  <Application>Microsoft Office PowerPoint</Application>
  <PresentationFormat>Произвольный</PresentationFormat>
  <Paragraphs>60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Andrew Gaynulin</cp:lastModifiedBy>
  <cp:revision>249</cp:revision>
  <cp:lastPrinted>2011-06-22T09:34:52Z</cp:lastPrinted>
  <dcterms:created xsi:type="dcterms:W3CDTF">2011-06-22T08:47:32Z</dcterms:created>
  <dcterms:modified xsi:type="dcterms:W3CDTF">2013-11-18T11:41:48Z</dcterms:modified>
</cp:coreProperties>
</file>