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1"/>
  </p:notesMasterIdLst>
  <p:sldIdLst>
    <p:sldId id="256" r:id="rId2"/>
    <p:sldId id="280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6" r:id="rId15"/>
    <p:sldId id="277" r:id="rId16"/>
    <p:sldId id="279" r:id="rId17"/>
    <p:sldId id="278" r:id="rId18"/>
    <p:sldId id="281" r:id="rId19"/>
    <p:sldId id="27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15B"/>
    <a:srgbClr val="45B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61" autoAdjust="0"/>
  </p:normalViewPr>
  <p:slideViewPr>
    <p:cSldViewPr>
      <p:cViewPr>
        <p:scale>
          <a:sx n="86" d="100"/>
          <a:sy n="86" d="100"/>
        </p:scale>
        <p:origin x="-2040" y="-5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image" Target="../media/image5.jpeg"/><Relationship Id="rId2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image" Target="../media/image5.jpeg"/><Relationship Id="rId2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EBC9B-FD65-4839-92F8-906565B40719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C989C5-E16E-40EB-B7BA-53B9148F826F}">
      <dgm:prSet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Совершенствуя</a:t>
          </a:r>
          <a:r>
            <a:rPr lang="en-US" sz="2800" dirty="0" smtClean="0"/>
            <a:t> </a:t>
          </a:r>
          <a:r>
            <a:rPr lang="ru-RU" sz="2800" dirty="0" smtClean="0"/>
            <a:t>методы передачи медиа-информации</a:t>
          </a:r>
          <a:endParaRPr lang="en-US" sz="2800" dirty="0"/>
        </a:p>
      </dgm:t>
    </dgm:pt>
    <dgm:pt modelId="{7CC6D8BE-7909-4E1A-BB89-8630F77D1454}" type="parTrans" cxnId="{DAAD6884-E245-47E0-8EB8-E907C3E16921}">
      <dgm:prSet/>
      <dgm:spPr/>
      <dgm:t>
        <a:bodyPr/>
        <a:lstStyle/>
        <a:p>
          <a:endParaRPr lang="en-US"/>
        </a:p>
      </dgm:t>
    </dgm:pt>
    <dgm:pt modelId="{97811DD9-624F-4D30-9FCB-6BA9A9D44266}" type="sibTrans" cxnId="{DAAD6884-E245-47E0-8EB8-E907C3E1692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C533A3-5A06-4731-AC0B-66F6029B55FA}">
      <dgm:prSet phldrT="[Text]" custT="1"/>
      <dgm:spPr/>
      <dgm:t>
        <a:bodyPr/>
        <a:lstStyle/>
        <a:p>
          <a:r>
            <a:rPr lang="ru-RU" sz="1200" b="1" dirty="0" smtClean="0">
              <a:solidFill>
                <a:srgbClr val="39B54A"/>
              </a:solidFill>
            </a:rPr>
            <a:t>Технологические инновации, определяющие отрасль</a:t>
          </a:r>
          <a:endParaRPr lang="en-US" sz="1200" b="1" dirty="0">
            <a:solidFill>
              <a:srgbClr val="39B54A"/>
            </a:solidFill>
          </a:endParaRPr>
        </a:p>
      </dgm:t>
    </dgm:pt>
    <dgm:pt modelId="{9A7B8DB8-52DB-4E3A-AEF1-78EAEE429989}" type="parTrans" cxnId="{0CC461EF-9029-4413-87DA-F90074E654AA}">
      <dgm:prSet/>
      <dgm:spPr/>
      <dgm:t>
        <a:bodyPr/>
        <a:lstStyle/>
        <a:p>
          <a:endParaRPr lang="en-US"/>
        </a:p>
      </dgm:t>
    </dgm:pt>
    <dgm:pt modelId="{4B161E4B-933E-4E1F-8FA6-20BDD0EE1DAB}" type="sibTrans" cxnId="{0CC461EF-9029-4413-87DA-F90074E654A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361874DD-4E0F-4C55-A373-A8841CBD75B9}">
      <dgm:prSet phldrT="[Text]" custT="1"/>
      <dgm:spPr/>
      <dgm:t>
        <a:bodyPr/>
        <a:lstStyle/>
        <a:p>
          <a:r>
            <a:rPr lang="ru-RU" sz="1200" b="1" dirty="0" smtClean="0">
              <a:solidFill>
                <a:srgbClr val="39B54A"/>
              </a:solidFill>
            </a:rPr>
            <a:t>Лучшие в своем классе решения по обработке видео и поддержка</a:t>
          </a:r>
          <a:endParaRPr lang="en-US" sz="1200" b="1" dirty="0">
            <a:solidFill>
              <a:srgbClr val="39B54A"/>
            </a:solidFill>
          </a:endParaRPr>
        </a:p>
      </dgm:t>
    </dgm:pt>
    <dgm:pt modelId="{C35FBBA5-B810-4B41-A1EC-FB3B615DE8F0}" type="parTrans" cxnId="{0AAA2084-1112-49D3-8FA6-70A391DA3513}">
      <dgm:prSet/>
      <dgm:spPr/>
      <dgm:t>
        <a:bodyPr/>
        <a:lstStyle/>
        <a:p>
          <a:endParaRPr lang="en-US"/>
        </a:p>
      </dgm:t>
    </dgm:pt>
    <dgm:pt modelId="{4F426A3C-7928-4473-A134-991367D06F28}" type="sibTrans" cxnId="{0AAA2084-1112-49D3-8FA6-70A391DA351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/>
        </a:p>
      </dgm:t>
    </dgm:pt>
    <dgm:pt modelId="{A4E2BA6C-A51A-418A-8B77-E18D63D5FF3F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39B54A"/>
              </a:solidFill>
            </a:rPr>
            <a:t>	</a:t>
          </a:r>
          <a:r>
            <a:rPr lang="ru-RU" sz="1200" b="1" dirty="0" smtClean="0">
              <a:solidFill>
                <a:srgbClr val="39B54A"/>
              </a:solidFill>
            </a:rPr>
            <a:t>Заказчики </a:t>
          </a:r>
          <a:r>
            <a:rPr lang="ru-RU" sz="1200" b="1" dirty="0" err="1" smtClean="0">
              <a:solidFill>
                <a:srgbClr val="39B54A"/>
              </a:solidFill>
            </a:rPr>
            <a:t>Elemental</a:t>
          </a:r>
          <a:r>
            <a:rPr lang="ru-RU" sz="1200" b="1" dirty="0" smtClean="0">
              <a:solidFill>
                <a:srgbClr val="39B54A"/>
              </a:solidFill>
            </a:rPr>
            <a:t> – это лидеры 		рынка</a:t>
          </a:r>
          <a:endParaRPr lang="en-US" sz="1200" b="1" dirty="0">
            <a:solidFill>
              <a:srgbClr val="39B54A"/>
            </a:solidFill>
          </a:endParaRPr>
        </a:p>
      </dgm:t>
    </dgm:pt>
    <dgm:pt modelId="{0303338A-46CD-45FC-BF37-C1844AF763D5}" type="parTrans" cxnId="{C7676AFF-90D0-45A6-A04C-818192EDB358}">
      <dgm:prSet/>
      <dgm:spPr/>
      <dgm:t>
        <a:bodyPr/>
        <a:lstStyle/>
        <a:p>
          <a:endParaRPr lang="en-US"/>
        </a:p>
      </dgm:t>
    </dgm:pt>
    <dgm:pt modelId="{446C98BA-D5EA-4AB0-BD60-DCA3FB73E7D2}" type="sibTrans" cxnId="{C7676AFF-90D0-45A6-A04C-818192EDB35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2000" r="-52000"/>
          </a:stretch>
        </a:blipFill>
      </dgm:spPr>
      <dgm:t>
        <a:bodyPr/>
        <a:lstStyle/>
        <a:p>
          <a:endParaRPr lang="en-US"/>
        </a:p>
      </dgm:t>
    </dgm:pt>
    <dgm:pt modelId="{741639D5-7EB6-4A65-B140-28DDCF678F16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39B54A"/>
              </a:solidFill>
            </a:rPr>
            <a:t>	</a:t>
          </a:r>
          <a:r>
            <a:rPr lang="ru-RU" sz="1200" b="1" dirty="0" smtClean="0">
              <a:solidFill>
                <a:srgbClr val="39B54A"/>
              </a:solidFill>
            </a:rPr>
            <a:t>Ориентация на главные тренды в    	области видео</a:t>
          </a:r>
          <a:endParaRPr lang="en-US" sz="1200" b="1" dirty="0">
            <a:solidFill>
              <a:srgbClr val="39B54A"/>
            </a:solidFill>
          </a:endParaRPr>
        </a:p>
      </dgm:t>
    </dgm:pt>
    <dgm:pt modelId="{0096A612-F079-4702-A602-A348301C37C6}" type="parTrans" cxnId="{3FFD9C75-D554-45C4-A441-023C1C4A1E30}">
      <dgm:prSet/>
      <dgm:spPr/>
      <dgm:t>
        <a:bodyPr/>
        <a:lstStyle/>
        <a:p>
          <a:endParaRPr lang="en-US"/>
        </a:p>
      </dgm:t>
    </dgm:pt>
    <dgm:pt modelId="{268C6A24-9E6F-4229-A960-143FFFDABEA4}" type="sibTrans" cxnId="{3FFD9C75-D554-45C4-A441-023C1C4A1E30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BBC76253-6FB4-4785-A7DB-E86E1DC65D0E}" type="pres">
      <dgm:prSet presAssocID="{0BFEBC9B-FD65-4839-92F8-906565B407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DDA5C6-9D5B-4543-BF98-6E3416EA75B9}" type="pres">
      <dgm:prSet presAssocID="{0BFEBC9B-FD65-4839-92F8-906565B40719}" presName="Name1" presStyleCnt="0"/>
      <dgm:spPr/>
      <dgm:t>
        <a:bodyPr/>
        <a:lstStyle/>
        <a:p>
          <a:endParaRPr lang="en-US"/>
        </a:p>
      </dgm:t>
    </dgm:pt>
    <dgm:pt modelId="{B62F70DC-01EB-44CC-BF61-A5DA4E2B4F00}" type="pres">
      <dgm:prSet presAssocID="{97811DD9-624F-4D30-9FCB-6BA9A9D44266}" presName="picture_1" presStyleCnt="0"/>
      <dgm:spPr/>
      <dgm:t>
        <a:bodyPr/>
        <a:lstStyle/>
        <a:p>
          <a:endParaRPr lang="en-US"/>
        </a:p>
      </dgm:t>
    </dgm:pt>
    <dgm:pt modelId="{AFD8B5E8-F976-4670-A700-E88756E0A3EB}" type="pres">
      <dgm:prSet presAssocID="{97811DD9-624F-4D30-9FCB-6BA9A9D44266}" presName="pictureRepeatNode" presStyleLbl="alignImgPlace1" presStyleIdx="0" presStyleCnt="5" custScaleX="119697" custLinFactNeighborX="17448" custLinFactNeighborY="0"/>
      <dgm:spPr/>
      <dgm:t>
        <a:bodyPr/>
        <a:lstStyle/>
        <a:p>
          <a:endParaRPr lang="en-US"/>
        </a:p>
      </dgm:t>
    </dgm:pt>
    <dgm:pt modelId="{F505038D-D716-4C0F-B354-E2EB9AF8B6D1}" type="pres">
      <dgm:prSet presAssocID="{FDC989C5-E16E-40EB-B7BA-53B9148F826F}" presName="text_1" presStyleLbl="node1" presStyleIdx="0" presStyleCnt="0" custScaleX="148091" custLinFactNeighborX="29482" custLinFactNeighborY="-9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E072B-6FC4-4895-8464-8F3D811172D5}" type="pres">
      <dgm:prSet presAssocID="{268C6A24-9E6F-4229-A960-143FFFDABEA4}" presName="picture_2" presStyleCnt="0"/>
      <dgm:spPr/>
    </dgm:pt>
    <dgm:pt modelId="{13A36849-54EE-47CA-B3CD-C8BEF0A4902E}" type="pres">
      <dgm:prSet presAssocID="{268C6A24-9E6F-4229-A960-143FFFDABEA4}" presName="pictureRepeatNode" presStyleLbl="alignImgPlace1" presStyleIdx="1" presStyleCnt="5" custScaleX="168353" custScaleY="169697" custLinFactNeighborX="-16315" custLinFactNeighborY="155"/>
      <dgm:spPr/>
      <dgm:t>
        <a:bodyPr/>
        <a:lstStyle/>
        <a:p>
          <a:endParaRPr lang="en-US"/>
        </a:p>
      </dgm:t>
    </dgm:pt>
    <dgm:pt modelId="{39F18085-43B7-4594-80B8-ECF3E15CD53A}" type="pres">
      <dgm:prSet presAssocID="{741639D5-7EB6-4A65-B140-28DDCF678F16}" presName="line_2" presStyleLbl="parChTrans1D1" presStyleIdx="0" presStyleCnt="4" custLinFactNeighborX="9573" custLinFactNeighborY="2917"/>
      <dgm:spPr/>
    </dgm:pt>
    <dgm:pt modelId="{96130588-CD77-4659-A7A5-1CAE1A8807BD}" type="pres">
      <dgm:prSet presAssocID="{741639D5-7EB6-4A65-B140-28DDCF678F16}" presName="textparent_2" presStyleLbl="node1" presStyleIdx="0" presStyleCnt="0"/>
      <dgm:spPr/>
    </dgm:pt>
    <dgm:pt modelId="{630DE011-40BA-49D6-99E9-77CEEFD3CB1D}" type="pres">
      <dgm:prSet presAssocID="{741639D5-7EB6-4A65-B140-28DDCF678F16}" presName="text_2" presStyleLbl="revTx" presStyleIdx="0" presStyleCnt="4" custScaleX="300718" custLinFactNeighborX="-19275" custLinFactNeighborY="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70E2C-DF35-4CBF-84FF-EDF3F433DCCB}" type="pres">
      <dgm:prSet presAssocID="{4B161E4B-933E-4E1F-8FA6-20BDD0EE1DAB}" presName="picture_3" presStyleCnt="0"/>
      <dgm:spPr/>
      <dgm:t>
        <a:bodyPr/>
        <a:lstStyle/>
        <a:p>
          <a:endParaRPr lang="en-US"/>
        </a:p>
      </dgm:t>
    </dgm:pt>
    <dgm:pt modelId="{D79DC3B4-2D51-4D9C-9426-91AF8634A872}" type="pres">
      <dgm:prSet presAssocID="{4B161E4B-933E-4E1F-8FA6-20BDD0EE1DAB}" presName="pictureRepeatNode" presStyleLbl="alignImgPlace1" presStyleIdx="2" presStyleCnt="5" custScaleX="164000" custScaleY="166667" custLinFactNeighborX="88527" custLinFactNeighborY="155"/>
      <dgm:spPr/>
      <dgm:t>
        <a:bodyPr/>
        <a:lstStyle/>
        <a:p>
          <a:endParaRPr lang="en-US"/>
        </a:p>
      </dgm:t>
    </dgm:pt>
    <dgm:pt modelId="{3E4B7883-B0F1-474A-BBE1-1314E0498DF5}" type="pres">
      <dgm:prSet presAssocID="{8EC533A3-5A06-4731-AC0B-66F6029B55FA}" presName="line_3" presStyleLbl="parChTrans1D1" presStyleIdx="1" presStyleCnt="4" custLinFactNeighborX="21278" custLinFactNeighborY="2917"/>
      <dgm:spPr/>
      <dgm:t>
        <a:bodyPr/>
        <a:lstStyle/>
        <a:p>
          <a:endParaRPr lang="en-US"/>
        </a:p>
      </dgm:t>
    </dgm:pt>
    <dgm:pt modelId="{16AB4ECE-9DE5-4A88-AE2C-EE8A65084A51}" type="pres">
      <dgm:prSet presAssocID="{8EC533A3-5A06-4731-AC0B-66F6029B55FA}" presName="textparent_3" presStyleLbl="node1" presStyleIdx="0" presStyleCnt="0"/>
      <dgm:spPr/>
      <dgm:t>
        <a:bodyPr/>
        <a:lstStyle/>
        <a:p>
          <a:endParaRPr lang="en-US"/>
        </a:p>
      </dgm:t>
    </dgm:pt>
    <dgm:pt modelId="{456030EF-E479-4AF0-80A2-1BF851DB2BDF}" type="pres">
      <dgm:prSet presAssocID="{8EC533A3-5A06-4731-AC0B-66F6029B55FA}" presName="text_3" presStyleLbl="revTx" presStyleIdx="1" presStyleCnt="4" custScaleX="193465" custLinFactX="15142" custLinFactNeighborX="100000" custLinFactNeighborY="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7617-3BD6-4005-B672-4FBA9FD95C11}" type="pres">
      <dgm:prSet presAssocID="{4F426A3C-7928-4473-A134-991367D06F28}" presName="picture_4" presStyleCnt="0"/>
      <dgm:spPr/>
      <dgm:t>
        <a:bodyPr/>
        <a:lstStyle/>
        <a:p>
          <a:endParaRPr lang="en-US"/>
        </a:p>
      </dgm:t>
    </dgm:pt>
    <dgm:pt modelId="{7CF9917D-D99C-4569-9A2E-020EF1C9952E}" type="pres">
      <dgm:prSet presAssocID="{4F426A3C-7928-4473-A134-991367D06F28}" presName="pictureRepeatNode" presStyleLbl="alignImgPlace1" presStyleIdx="3" presStyleCnt="5" custScaleX="164000" custScaleY="166667" custLinFactNeighborX="88527" custLinFactNeighborY="155"/>
      <dgm:spPr/>
      <dgm:t>
        <a:bodyPr/>
        <a:lstStyle/>
        <a:p>
          <a:endParaRPr lang="en-US"/>
        </a:p>
      </dgm:t>
    </dgm:pt>
    <dgm:pt modelId="{D44F3EB7-D5F1-4753-BDFB-0938228ABE3F}" type="pres">
      <dgm:prSet presAssocID="{361874DD-4E0F-4C55-A373-A8841CBD75B9}" presName="line_4" presStyleLbl="parChTrans1D1" presStyleIdx="2" presStyleCnt="4" custLinFactNeighborX="21278" custLinFactNeighborY="2917"/>
      <dgm:spPr/>
      <dgm:t>
        <a:bodyPr/>
        <a:lstStyle/>
        <a:p>
          <a:endParaRPr lang="en-US"/>
        </a:p>
      </dgm:t>
    </dgm:pt>
    <dgm:pt modelId="{7FB6BE4E-6D3C-4A8D-8E45-1AB274F2FB5C}" type="pres">
      <dgm:prSet presAssocID="{361874DD-4E0F-4C55-A373-A8841CBD75B9}" presName="textparent_4" presStyleLbl="node1" presStyleIdx="0" presStyleCnt="0"/>
      <dgm:spPr/>
      <dgm:t>
        <a:bodyPr/>
        <a:lstStyle/>
        <a:p>
          <a:endParaRPr lang="en-US"/>
        </a:p>
      </dgm:t>
    </dgm:pt>
    <dgm:pt modelId="{7E274B7D-288A-4061-B9DE-26BEF6D8C954}" type="pres">
      <dgm:prSet presAssocID="{361874DD-4E0F-4C55-A373-A8841CBD75B9}" presName="text_4" presStyleLbl="revTx" presStyleIdx="2" presStyleCnt="4" custScaleX="171940" custLinFactNeighborX="87079" custLinFactNeighborY="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27BA2-9088-451A-B037-66C064ADB146}" type="pres">
      <dgm:prSet presAssocID="{446C98BA-D5EA-4AB0-BD60-DCA3FB73E7D2}" presName="picture_5" presStyleCnt="0"/>
      <dgm:spPr/>
      <dgm:t>
        <a:bodyPr/>
        <a:lstStyle/>
        <a:p>
          <a:endParaRPr lang="en-US"/>
        </a:p>
      </dgm:t>
    </dgm:pt>
    <dgm:pt modelId="{24A5986E-09A3-4ED9-8FAD-F72BF7E433C8}" type="pres">
      <dgm:prSet presAssocID="{446C98BA-D5EA-4AB0-BD60-DCA3FB73E7D2}" presName="pictureRepeatNode" presStyleLbl="alignImgPlace1" presStyleIdx="4" presStyleCnt="5" custScaleX="164000" custScaleY="166667" custLinFactNeighborX="-41018" custLinFactNeighborY="155"/>
      <dgm:spPr/>
      <dgm:t>
        <a:bodyPr/>
        <a:lstStyle/>
        <a:p>
          <a:endParaRPr lang="en-US"/>
        </a:p>
      </dgm:t>
    </dgm:pt>
    <dgm:pt modelId="{48632FC9-8D5E-4177-956B-ECC262E7E472}" type="pres">
      <dgm:prSet presAssocID="{A4E2BA6C-A51A-418A-8B77-E18D63D5FF3F}" presName="line_5" presStyleLbl="parChTrans1D1" presStyleIdx="3" presStyleCnt="4" custLinFactNeighborX="-897" custLinFactNeighborY="2917"/>
      <dgm:spPr/>
      <dgm:t>
        <a:bodyPr/>
        <a:lstStyle/>
        <a:p>
          <a:endParaRPr lang="en-US"/>
        </a:p>
      </dgm:t>
    </dgm:pt>
    <dgm:pt modelId="{E787F8CF-C8A9-402A-870E-A7A95BC1A8D7}" type="pres">
      <dgm:prSet presAssocID="{A4E2BA6C-A51A-418A-8B77-E18D63D5FF3F}" presName="textparent_5" presStyleLbl="node1" presStyleIdx="0" presStyleCnt="0"/>
      <dgm:spPr/>
      <dgm:t>
        <a:bodyPr/>
        <a:lstStyle/>
        <a:p>
          <a:endParaRPr lang="en-US"/>
        </a:p>
      </dgm:t>
    </dgm:pt>
    <dgm:pt modelId="{8647A8E6-6B24-4DB8-A063-1EF171D61FAB}" type="pres">
      <dgm:prSet presAssocID="{A4E2BA6C-A51A-418A-8B77-E18D63D5FF3F}" presName="text_5" presStyleLbl="revTx" presStyleIdx="3" presStyleCnt="4" custScaleX="740618" custLinFactNeighborX="-55096" custLinFactNeighborY="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8C9E0E-42D9-4357-A61B-0622099F8CF1}" type="presOf" srcId="{0BFEBC9B-FD65-4839-92F8-906565B40719}" destId="{BBC76253-6FB4-4785-A7DB-E86E1DC65D0E}" srcOrd="0" destOrd="0" presId="urn:microsoft.com/office/officeart/2008/layout/CircularPictureCallout"/>
    <dgm:cxn modelId="{1A71CC61-C98F-414D-80B7-70B225CF090A}" type="presOf" srcId="{361874DD-4E0F-4C55-A373-A8841CBD75B9}" destId="{7E274B7D-288A-4061-B9DE-26BEF6D8C954}" srcOrd="0" destOrd="0" presId="urn:microsoft.com/office/officeart/2008/layout/CircularPictureCallout"/>
    <dgm:cxn modelId="{B164EE64-4AA9-4157-9615-9B84CD97A9F2}" type="presOf" srcId="{268C6A24-9E6F-4229-A960-143FFFDABEA4}" destId="{13A36849-54EE-47CA-B3CD-C8BEF0A4902E}" srcOrd="0" destOrd="0" presId="urn:microsoft.com/office/officeart/2008/layout/CircularPictureCallout"/>
    <dgm:cxn modelId="{C7676AFF-90D0-45A6-A04C-818192EDB358}" srcId="{0BFEBC9B-FD65-4839-92F8-906565B40719}" destId="{A4E2BA6C-A51A-418A-8B77-E18D63D5FF3F}" srcOrd="4" destOrd="0" parTransId="{0303338A-46CD-45FC-BF37-C1844AF763D5}" sibTransId="{446C98BA-D5EA-4AB0-BD60-DCA3FB73E7D2}"/>
    <dgm:cxn modelId="{A51AE616-1654-461D-836A-E5BB49975911}" type="presOf" srcId="{8EC533A3-5A06-4731-AC0B-66F6029B55FA}" destId="{456030EF-E479-4AF0-80A2-1BF851DB2BDF}" srcOrd="0" destOrd="0" presId="urn:microsoft.com/office/officeart/2008/layout/CircularPictureCallout"/>
    <dgm:cxn modelId="{8B1FD108-36E8-4E52-A161-0B3D2D0D5D5D}" type="presOf" srcId="{446C98BA-D5EA-4AB0-BD60-DCA3FB73E7D2}" destId="{24A5986E-09A3-4ED9-8FAD-F72BF7E433C8}" srcOrd="0" destOrd="0" presId="urn:microsoft.com/office/officeart/2008/layout/CircularPictureCallout"/>
    <dgm:cxn modelId="{0AAA2084-1112-49D3-8FA6-70A391DA3513}" srcId="{0BFEBC9B-FD65-4839-92F8-906565B40719}" destId="{361874DD-4E0F-4C55-A373-A8841CBD75B9}" srcOrd="3" destOrd="0" parTransId="{C35FBBA5-B810-4B41-A1EC-FB3B615DE8F0}" sibTransId="{4F426A3C-7928-4473-A134-991367D06F28}"/>
    <dgm:cxn modelId="{453A2F6C-E3E0-499A-9285-2DBCA0D483CE}" type="presOf" srcId="{4B161E4B-933E-4E1F-8FA6-20BDD0EE1DAB}" destId="{D79DC3B4-2D51-4D9C-9426-91AF8634A872}" srcOrd="0" destOrd="0" presId="urn:microsoft.com/office/officeart/2008/layout/CircularPictureCallout"/>
    <dgm:cxn modelId="{1645181A-05D3-44AA-AAF8-4E2AA9952FDE}" type="presOf" srcId="{4F426A3C-7928-4473-A134-991367D06F28}" destId="{7CF9917D-D99C-4569-9A2E-020EF1C9952E}" srcOrd="0" destOrd="0" presId="urn:microsoft.com/office/officeart/2008/layout/CircularPictureCallout"/>
    <dgm:cxn modelId="{8FBF56BF-466B-4D04-9A17-8B1F3A4DE923}" type="presOf" srcId="{FDC989C5-E16E-40EB-B7BA-53B9148F826F}" destId="{F505038D-D716-4C0F-B354-E2EB9AF8B6D1}" srcOrd="0" destOrd="0" presId="urn:microsoft.com/office/officeart/2008/layout/CircularPictureCallout"/>
    <dgm:cxn modelId="{DAAD6884-E245-47E0-8EB8-E907C3E16921}" srcId="{0BFEBC9B-FD65-4839-92F8-906565B40719}" destId="{FDC989C5-E16E-40EB-B7BA-53B9148F826F}" srcOrd="0" destOrd="0" parTransId="{7CC6D8BE-7909-4E1A-BB89-8630F77D1454}" sibTransId="{97811DD9-624F-4D30-9FCB-6BA9A9D44266}"/>
    <dgm:cxn modelId="{F03E8F74-4DBE-4FF6-88C3-E37D1F18578C}" type="presOf" srcId="{741639D5-7EB6-4A65-B140-28DDCF678F16}" destId="{630DE011-40BA-49D6-99E9-77CEEFD3CB1D}" srcOrd="0" destOrd="0" presId="urn:microsoft.com/office/officeart/2008/layout/CircularPictureCallout"/>
    <dgm:cxn modelId="{AB3931E4-8A00-4121-B3BB-5506920390E7}" type="presOf" srcId="{A4E2BA6C-A51A-418A-8B77-E18D63D5FF3F}" destId="{8647A8E6-6B24-4DB8-A063-1EF171D61FAB}" srcOrd="0" destOrd="0" presId="urn:microsoft.com/office/officeart/2008/layout/CircularPictureCallout"/>
    <dgm:cxn modelId="{0CC461EF-9029-4413-87DA-F90074E654AA}" srcId="{0BFEBC9B-FD65-4839-92F8-906565B40719}" destId="{8EC533A3-5A06-4731-AC0B-66F6029B55FA}" srcOrd="2" destOrd="0" parTransId="{9A7B8DB8-52DB-4E3A-AEF1-78EAEE429989}" sibTransId="{4B161E4B-933E-4E1F-8FA6-20BDD0EE1DAB}"/>
    <dgm:cxn modelId="{3FFD9C75-D554-45C4-A441-023C1C4A1E30}" srcId="{0BFEBC9B-FD65-4839-92F8-906565B40719}" destId="{741639D5-7EB6-4A65-B140-28DDCF678F16}" srcOrd="1" destOrd="0" parTransId="{0096A612-F079-4702-A602-A348301C37C6}" sibTransId="{268C6A24-9E6F-4229-A960-143FFFDABEA4}"/>
    <dgm:cxn modelId="{BC777970-64A0-406C-BE3B-AB0AEFFC248C}" type="presOf" srcId="{97811DD9-624F-4D30-9FCB-6BA9A9D44266}" destId="{AFD8B5E8-F976-4670-A700-E88756E0A3EB}" srcOrd="0" destOrd="0" presId="urn:microsoft.com/office/officeart/2008/layout/CircularPictureCallout"/>
    <dgm:cxn modelId="{CFD39258-0DB1-422A-93D6-84F1B021A941}" type="presParOf" srcId="{BBC76253-6FB4-4785-A7DB-E86E1DC65D0E}" destId="{A8DDA5C6-9D5B-4543-BF98-6E3416EA75B9}" srcOrd="0" destOrd="0" presId="urn:microsoft.com/office/officeart/2008/layout/CircularPictureCallout"/>
    <dgm:cxn modelId="{468F4748-EE0F-4F1F-B9FE-82C293783C98}" type="presParOf" srcId="{A8DDA5C6-9D5B-4543-BF98-6E3416EA75B9}" destId="{B62F70DC-01EB-44CC-BF61-A5DA4E2B4F00}" srcOrd="0" destOrd="0" presId="urn:microsoft.com/office/officeart/2008/layout/CircularPictureCallout"/>
    <dgm:cxn modelId="{A436304A-A9E8-44DF-934B-0789D58B79F5}" type="presParOf" srcId="{B62F70DC-01EB-44CC-BF61-A5DA4E2B4F00}" destId="{AFD8B5E8-F976-4670-A700-E88756E0A3EB}" srcOrd="0" destOrd="0" presId="urn:microsoft.com/office/officeart/2008/layout/CircularPictureCallout"/>
    <dgm:cxn modelId="{66F59DA5-26FB-4D90-9BD2-9C46A6E23A81}" type="presParOf" srcId="{A8DDA5C6-9D5B-4543-BF98-6E3416EA75B9}" destId="{F505038D-D716-4C0F-B354-E2EB9AF8B6D1}" srcOrd="1" destOrd="0" presId="urn:microsoft.com/office/officeart/2008/layout/CircularPictureCallout"/>
    <dgm:cxn modelId="{6A1908A6-0B85-4EF4-9E88-5C58A5D210D7}" type="presParOf" srcId="{A8DDA5C6-9D5B-4543-BF98-6E3416EA75B9}" destId="{B39E072B-6FC4-4895-8464-8F3D811172D5}" srcOrd="2" destOrd="0" presId="urn:microsoft.com/office/officeart/2008/layout/CircularPictureCallout"/>
    <dgm:cxn modelId="{CF99A56C-337F-4857-855A-7F3DDAFE2500}" type="presParOf" srcId="{B39E072B-6FC4-4895-8464-8F3D811172D5}" destId="{13A36849-54EE-47CA-B3CD-C8BEF0A4902E}" srcOrd="0" destOrd="0" presId="urn:microsoft.com/office/officeart/2008/layout/CircularPictureCallout"/>
    <dgm:cxn modelId="{5547A51B-F52D-4028-A517-8895A52B22FB}" type="presParOf" srcId="{A8DDA5C6-9D5B-4543-BF98-6E3416EA75B9}" destId="{39F18085-43B7-4594-80B8-ECF3E15CD53A}" srcOrd="3" destOrd="0" presId="urn:microsoft.com/office/officeart/2008/layout/CircularPictureCallout"/>
    <dgm:cxn modelId="{2DBF6CB0-4DBE-4534-A70B-66659EF94329}" type="presParOf" srcId="{A8DDA5C6-9D5B-4543-BF98-6E3416EA75B9}" destId="{96130588-CD77-4659-A7A5-1CAE1A8807BD}" srcOrd="4" destOrd="0" presId="urn:microsoft.com/office/officeart/2008/layout/CircularPictureCallout"/>
    <dgm:cxn modelId="{9EA00412-0B32-4DF8-A825-109C7B0F2E55}" type="presParOf" srcId="{96130588-CD77-4659-A7A5-1CAE1A8807BD}" destId="{630DE011-40BA-49D6-99E9-77CEEFD3CB1D}" srcOrd="0" destOrd="0" presId="urn:microsoft.com/office/officeart/2008/layout/CircularPictureCallout"/>
    <dgm:cxn modelId="{A4C2FC27-8ABD-46CB-A28D-1AA7E525CCEE}" type="presParOf" srcId="{A8DDA5C6-9D5B-4543-BF98-6E3416EA75B9}" destId="{F8370E2C-DF35-4CBF-84FF-EDF3F433DCCB}" srcOrd="5" destOrd="0" presId="urn:microsoft.com/office/officeart/2008/layout/CircularPictureCallout"/>
    <dgm:cxn modelId="{D800EDE7-D5E3-4D7E-8BD0-A08A5D793815}" type="presParOf" srcId="{F8370E2C-DF35-4CBF-84FF-EDF3F433DCCB}" destId="{D79DC3B4-2D51-4D9C-9426-91AF8634A872}" srcOrd="0" destOrd="0" presId="urn:microsoft.com/office/officeart/2008/layout/CircularPictureCallout"/>
    <dgm:cxn modelId="{56A6674A-69E5-4170-95C2-0EEE0BBD9958}" type="presParOf" srcId="{A8DDA5C6-9D5B-4543-BF98-6E3416EA75B9}" destId="{3E4B7883-B0F1-474A-BBE1-1314E0498DF5}" srcOrd="6" destOrd="0" presId="urn:microsoft.com/office/officeart/2008/layout/CircularPictureCallout"/>
    <dgm:cxn modelId="{100063C1-2612-4F0F-897B-FD275904CD7E}" type="presParOf" srcId="{A8DDA5C6-9D5B-4543-BF98-6E3416EA75B9}" destId="{16AB4ECE-9DE5-4A88-AE2C-EE8A65084A51}" srcOrd="7" destOrd="0" presId="urn:microsoft.com/office/officeart/2008/layout/CircularPictureCallout"/>
    <dgm:cxn modelId="{0A108726-9752-47F1-B835-16F857799784}" type="presParOf" srcId="{16AB4ECE-9DE5-4A88-AE2C-EE8A65084A51}" destId="{456030EF-E479-4AF0-80A2-1BF851DB2BDF}" srcOrd="0" destOrd="0" presId="urn:microsoft.com/office/officeart/2008/layout/CircularPictureCallout"/>
    <dgm:cxn modelId="{CFB44C12-62AF-4CA7-8FAE-CD829F199C55}" type="presParOf" srcId="{A8DDA5C6-9D5B-4543-BF98-6E3416EA75B9}" destId="{CF8D7617-3BD6-4005-B672-4FBA9FD95C11}" srcOrd="8" destOrd="0" presId="urn:microsoft.com/office/officeart/2008/layout/CircularPictureCallout"/>
    <dgm:cxn modelId="{A5F44B91-B6BC-48E7-B60A-A49F4F967BFF}" type="presParOf" srcId="{CF8D7617-3BD6-4005-B672-4FBA9FD95C11}" destId="{7CF9917D-D99C-4569-9A2E-020EF1C9952E}" srcOrd="0" destOrd="0" presId="urn:microsoft.com/office/officeart/2008/layout/CircularPictureCallout"/>
    <dgm:cxn modelId="{D8CAE656-781A-4BA8-835C-DB47114C7374}" type="presParOf" srcId="{A8DDA5C6-9D5B-4543-BF98-6E3416EA75B9}" destId="{D44F3EB7-D5F1-4753-BDFB-0938228ABE3F}" srcOrd="9" destOrd="0" presId="urn:microsoft.com/office/officeart/2008/layout/CircularPictureCallout"/>
    <dgm:cxn modelId="{AEB892B3-9E3F-4FA8-BC7B-1F6B8AE6DF54}" type="presParOf" srcId="{A8DDA5C6-9D5B-4543-BF98-6E3416EA75B9}" destId="{7FB6BE4E-6D3C-4A8D-8E45-1AB274F2FB5C}" srcOrd="10" destOrd="0" presId="urn:microsoft.com/office/officeart/2008/layout/CircularPictureCallout"/>
    <dgm:cxn modelId="{2C97F708-9640-4963-B672-397A450BAA6D}" type="presParOf" srcId="{7FB6BE4E-6D3C-4A8D-8E45-1AB274F2FB5C}" destId="{7E274B7D-288A-4061-B9DE-26BEF6D8C954}" srcOrd="0" destOrd="0" presId="urn:microsoft.com/office/officeart/2008/layout/CircularPictureCallout"/>
    <dgm:cxn modelId="{DEAE25B6-D856-4FFA-9234-3CFB700C014B}" type="presParOf" srcId="{A8DDA5C6-9D5B-4543-BF98-6E3416EA75B9}" destId="{7A127BA2-9088-451A-B037-66C064ADB146}" srcOrd="11" destOrd="0" presId="urn:microsoft.com/office/officeart/2008/layout/CircularPictureCallout"/>
    <dgm:cxn modelId="{DA2D458D-40F1-477C-88AB-3827F695E295}" type="presParOf" srcId="{7A127BA2-9088-451A-B037-66C064ADB146}" destId="{24A5986E-09A3-4ED9-8FAD-F72BF7E433C8}" srcOrd="0" destOrd="0" presId="urn:microsoft.com/office/officeart/2008/layout/CircularPictureCallout"/>
    <dgm:cxn modelId="{23A96814-12DB-4C45-9BD0-C51335335FCF}" type="presParOf" srcId="{A8DDA5C6-9D5B-4543-BF98-6E3416EA75B9}" destId="{48632FC9-8D5E-4177-956B-ECC262E7E472}" srcOrd="12" destOrd="0" presId="urn:microsoft.com/office/officeart/2008/layout/CircularPictureCallout"/>
    <dgm:cxn modelId="{271B0BE5-1BFD-4036-B6BF-E31BD49D6D96}" type="presParOf" srcId="{A8DDA5C6-9D5B-4543-BF98-6E3416EA75B9}" destId="{E787F8CF-C8A9-402A-870E-A7A95BC1A8D7}" srcOrd="13" destOrd="0" presId="urn:microsoft.com/office/officeart/2008/layout/CircularPictureCallout"/>
    <dgm:cxn modelId="{4127ADDF-434C-45B0-9AF2-6742C0BC1531}" type="presParOf" srcId="{E787F8CF-C8A9-402A-870E-A7A95BC1A8D7}" destId="{8647A8E6-6B24-4DB8-A063-1EF171D61FA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32FC9-8D5E-4177-956B-ECC262E7E472}">
      <dsp:nvSpPr>
        <dsp:cNvPr id="0" name=""/>
        <dsp:cNvSpPr/>
      </dsp:nvSpPr>
      <dsp:spPr>
        <a:xfrm>
          <a:off x="1668324" y="2752541"/>
          <a:ext cx="303949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F3EB7-D5F1-4753-BDFB-0938228ABE3F}">
      <dsp:nvSpPr>
        <dsp:cNvPr id="0" name=""/>
        <dsp:cNvSpPr/>
      </dsp:nvSpPr>
      <dsp:spPr>
        <a:xfrm>
          <a:off x="2233995" y="2002695"/>
          <a:ext cx="253034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B7883-B0F1-474A-BBE1-1314E0498DF5}">
      <dsp:nvSpPr>
        <dsp:cNvPr id="0" name=""/>
        <dsp:cNvSpPr/>
      </dsp:nvSpPr>
      <dsp:spPr>
        <a:xfrm>
          <a:off x="2233995" y="1095474"/>
          <a:ext cx="253034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18085-43B7-4594-80B8-ECF3E15CD53A}">
      <dsp:nvSpPr>
        <dsp:cNvPr id="0" name=""/>
        <dsp:cNvSpPr/>
      </dsp:nvSpPr>
      <dsp:spPr>
        <a:xfrm>
          <a:off x="1986559" y="345628"/>
          <a:ext cx="303949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8B5E8-F976-4670-A700-E88756E0A3EB}">
      <dsp:nvSpPr>
        <dsp:cNvPr id="0" name=""/>
        <dsp:cNvSpPr/>
      </dsp:nvSpPr>
      <dsp:spPr>
        <a:xfrm>
          <a:off x="387200" y="5142"/>
          <a:ext cx="3693592" cy="30857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505038D-D716-4C0F-B354-E2EB9AF8B6D1}">
      <dsp:nvSpPr>
        <dsp:cNvPr id="0" name=""/>
        <dsp:cNvSpPr/>
      </dsp:nvSpPr>
      <dsp:spPr>
        <a:xfrm>
          <a:off x="815502" y="1543940"/>
          <a:ext cx="2924652" cy="101830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Совершенствуя</a:t>
          </a:r>
          <a:r>
            <a:rPr lang="en-US" sz="2800" kern="1200" dirty="0" smtClean="0"/>
            <a:t> </a:t>
          </a:r>
          <a:r>
            <a:rPr lang="ru-RU" sz="2800" kern="1200" dirty="0" smtClean="0"/>
            <a:t>методы передачи медиа-информации</a:t>
          </a:r>
          <a:endParaRPr lang="en-US" sz="2800" kern="1200" dirty="0"/>
        </a:p>
      </dsp:txBody>
      <dsp:txXfrm>
        <a:off x="815502" y="1543940"/>
        <a:ext cx="2924652" cy="1018309"/>
      </dsp:txXfrm>
    </dsp:sp>
    <dsp:sp modelId="{13A36849-54EE-47CA-B3CD-C8BEF0A4902E}">
      <dsp:nvSpPr>
        <dsp:cNvPr id="0" name=""/>
        <dsp:cNvSpPr/>
      </dsp:nvSpPr>
      <dsp:spPr>
        <a:xfrm>
          <a:off x="4052877" y="-230382"/>
          <a:ext cx="1142902" cy="11520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30DE011-40BA-49D6-99E9-77CEEFD3CB1D}">
      <dsp:nvSpPr>
        <dsp:cNvPr id="0" name=""/>
        <dsp:cNvSpPr/>
      </dsp:nvSpPr>
      <dsp:spPr>
        <a:xfrm>
          <a:off x="4852833" y="6194"/>
          <a:ext cx="3458684" cy="67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39B54A"/>
              </a:solidFill>
            </a:rPr>
            <a:t>	</a:t>
          </a:r>
          <a:r>
            <a:rPr lang="ru-RU" sz="1200" b="1" kern="1200" dirty="0" smtClean="0">
              <a:solidFill>
                <a:srgbClr val="39B54A"/>
              </a:solidFill>
            </a:rPr>
            <a:t>Ориентация на главные тренды в    	области видео</a:t>
          </a:r>
          <a:endParaRPr lang="en-US" sz="1200" b="1" kern="1200" dirty="0">
            <a:solidFill>
              <a:srgbClr val="39B54A"/>
            </a:solidFill>
          </a:endParaRPr>
        </a:p>
      </dsp:txBody>
      <dsp:txXfrm>
        <a:off x="4852833" y="6194"/>
        <a:ext cx="3458684" cy="678872"/>
      </dsp:txXfrm>
    </dsp:sp>
    <dsp:sp modelId="{D79DC3B4-2D51-4D9C-9426-91AF8634A872}">
      <dsp:nvSpPr>
        <dsp:cNvPr id="0" name=""/>
        <dsp:cNvSpPr/>
      </dsp:nvSpPr>
      <dsp:spPr>
        <a:xfrm>
          <a:off x="4270242" y="529748"/>
          <a:ext cx="1113351" cy="113145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6030EF-E479-4AF0-80A2-1BF851DB2BDF}">
      <dsp:nvSpPr>
        <dsp:cNvPr id="0" name=""/>
        <dsp:cNvSpPr/>
      </dsp:nvSpPr>
      <dsp:spPr>
        <a:xfrm>
          <a:off x="5670261" y="756040"/>
          <a:ext cx="2711738" cy="67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9B54A"/>
              </a:solidFill>
            </a:rPr>
            <a:t>Технологические инновации, определяющие отрасль</a:t>
          </a:r>
          <a:endParaRPr lang="en-US" sz="1200" b="1" kern="1200" dirty="0">
            <a:solidFill>
              <a:srgbClr val="39B54A"/>
            </a:solidFill>
          </a:endParaRPr>
        </a:p>
      </dsp:txBody>
      <dsp:txXfrm>
        <a:off x="5670261" y="756040"/>
        <a:ext cx="2711738" cy="678872"/>
      </dsp:txXfrm>
    </dsp:sp>
    <dsp:sp modelId="{7CF9917D-D99C-4569-9A2E-020EF1C9952E}">
      <dsp:nvSpPr>
        <dsp:cNvPr id="0" name=""/>
        <dsp:cNvSpPr/>
      </dsp:nvSpPr>
      <dsp:spPr>
        <a:xfrm>
          <a:off x="4270242" y="1436969"/>
          <a:ext cx="1113351" cy="113145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274B7D-288A-4061-B9DE-26BEF6D8C954}">
      <dsp:nvSpPr>
        <dsp:cNvPr id="0" name=""/>
        <dsp:cNvSpPr/>
      </dsp:nvSpPr>
      <dsp:spPr>
        <a:xfrm>
          <a:off x="5588072" y="1663261"/>
          <a:ext cx="2793927" cy="67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9B54A"/>
              </a:solidFill>
            </a:rPr>
            <a:t>Лучшие в своем классе решения по обработке видео и поддержка</a:t>
          </a:r>
          <a:endParaRPr lang="en-US" sz="1200" b="1" kern="1200" dirty="0">
            <a:solidFill>
              <a:srgbClr val="39B54A"/>
            </a:solidFill>
          </a:endParaRPr>
        </a:p>
      </dsp:txBody>
      <dsp:txXfrm>
        <a:off x="5588072" y="1663261"/>
        <a:ext cx="2793927" cy="678872"/>
      </dsp:txXfrm>
    </dsp:sp>
    <dsp:sp modelId="{24A5986E-09A3-4ED9-8FAD-F72BF7E433C8}">
      <dsp:nvSpPr>
        <dsp:cNvPr id="0" name=""/>
        <dsp:cNvSpPr/>
      </dsp:nvSpPr>
      <dsp:spPr>
        <a:xfrm>
          <a:off x="3899951" y="2185762"/>
          <a:ext cx="1113351" cy="11314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2000" r="-5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647A8E6-6B24-4DB8-A063-1EF171D61FAB}">
      <dsp:nvSpPr>
        <dsp:cNvPr id="0" name=""/>
        <dsp:cNvSpPr/>
      </dsp:nvSpPr>
      <dsp:spPr>
        <a:xfrm>
          <a:off x="4817298" y="2412054"/>
          <a:ext cx="3457699" cy="67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39B54A"/>
              </a:solidFill>
            </a:rPr>
            <a:t>	</a:t>
          </a:r>
          <a:r>
            <a:rPr lang="ru-RU" sz="1200" b="1" kern="1200" dirty="0" smtClean="0">
              <a:solidFill>
                <a:srgbClr val="39B54A"/>
              </a:solidFill>
            </a:rPr>
            <a:t>Заказчики </a:t>
          </a:r>
          <a:r>
            <a:rPr lang="ru-RU" sz="1200" b="1" kern="1200" dirty="0" err="1" smtClean="0">
              <a:solidFill>
                <a:srgbClr val="39B54A"/>
              </a:solidFill>
            </a:rPr>
            <a:t>Elemental</a:t>
          </a:r>
          <a:r>
            <a:rPr lang="ru-RU" sz="1200" b="1" kern="1200" dirty="0" smtClean="0">
              <a:solidFill>
                <a:srgbClr val="39B54A"/>
              </a:solidFill>
            </a:rPr>
            <a:t> – это лидеры 		рынка</a:t>
          </a:r>
          <a:endParaRPr lang="en-US" sz="1200" b="1" kern="1200" dirty="0">
            <a:solidFill>
              <a:srgbClr val="39B54A"/>
            </a:solidFill>
          </a:endParaRPr>
        </a:p>
      </dsp:txBody>
      <dsp:txXfrm>
        <a:off x="4817298" y="2412054"/>
        <a:ext cx="3457699" cy="678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9BF97-150B-4E13-B3B5-A5AE5F270486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F976F-3D0E-4AAC-BD7A-E9396AFF0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6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82D2F7-B770-4AD2-96FF-144FF74DD89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976F-3D0E-4AAC-BD7A-E9396AFF07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2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alt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6FF575-FBB8-433B-A6E6-CA08117F516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/>
            <a:endParaRPr lang="en-US" altLang="en-US" dirty="0" smtClean="0">
              <a:ea typeface="Calibri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05A20D-A35B-4B0C-9C2C-E60060A3E7A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48F4B9-1D93-42AB-BC91-B6BCE999168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Вклад</a:t>
            </a:r>
            <a:r>
              <a:rPr lang="en-US" dirty="0" smtClean="0"/>
              <a:t> / </a:t>
            </a:r>
            <a:r>
              <a:rPr lang="ru-RU" dirty="0" smtClean="0"/>
              <a:t>отдача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Closed system</a:t>
            </a:r>
          </a:p>
          <a:p>
            <a:pPr lvl="1">
              <a:defRPr/>
            </a:pPr>
            <a:r>
              <a:rPr lang="ru-RU" dirty="0" smtClean="0"/>
              <a:t>Уменьшение полосы увеличивает ёмкость или уменьшает затраты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Mobile video</a:t>
            </a:r>
          </a:p>
          <a:p>
            <a:pPr lvl="1">
              <a:defRPr/>
            </a:pPr>
            <a:r>
              <a:rPr lang="ru-RU" dirty="0" smtClean="0"/>
              <a:t>Узкая полоса</a:t>
            </a:r>
            <a:endParaRPr lang="en-US" dirty="0" smtClean="0"/>
          </a:p>
          <a:p>
            <a:pPr lvl="1">
              <a:defRPr/>
            </a:pPr>
            <a:r>
              <a:rPr lang="ru-RU" dirty="0" smtClean="0"/>
              <a:t>Некоторый контроль</a:t>
            </a:r>
            <a:r>
              <a:rPr lang="ru-RU" baseline="0" dirty="0" smtClean="0"/>
              <a:t> над </a:t>
            </a:r>
            <a:r>
              <a:rPr lang="ru-RU" dirty="0" smtClean="0"/>
              <a:t>пользовательским устройством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4K</a:t>
            </a:r>
          </a:p>
          <a:p>
            <a:pPr lvl="1">
              <a:defRPr/>
            </a:pPr>
            <a:r>
              <a:rPr lang="en-US" dirty="0" smtClean="0"/>
              <a:t>Led by Japanese requirement to offer World Cup in 4K</a:t>
            </a:r>
          </a:p>
          <a:p>
            <a:pPr lvl="1">
              <a:defRPr/>
            </a:pPr>
            <a:r>
              <a:rPr lang="ru-RU" dirty="0" smtClean="0"/>
              <a:t>Уменьшение полосы на </a:t>
            </a:r>
            <a:r>
              <a:rPr lang="en-US" dirty="0" smtClean="0"/>
              <a:t>40% </a:t>
            </a:r>
            <a:r>
              <a:rPr lang="ru-RU" dirty="0" smtClean="0"/>
              <a:t>делает</a:t>
            </a:r>
            <a:r>
              <a:rPr lang="en-US" dirty="0" smtClean="0"/>
              <a:t> 4K </a:t>
            </a:r>
            <a:r>
              <a:rPr lang="ru-RU" dirty="0" smtClean="0"/>
              <a:t>более привлекательным</a:t>
            </a:r>
            <a:r>
              <a:rPr lang="ru-RU" baseline="0" dirty="0" smtClean="0"/>
              <a:t> для операторов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OTT to Smart TV and PC</a:t>
            </a:r>
          </a:p>
          <a:p>
            <a:pPr>
              <a:defRPr/>
            </a:pPr>
            <a:r>
              <a:rPr lang="en-US" dirty="0" smtClean="0"/>
              <a:t>IPTV providers</a:t>
            </a:r>
          </a:p>
          <a:p>
            <a:pPr lvl="1">
              <a:defRPr/>
            </a:pPr>
            <a:r>
              <a:rPr lang="en-US" dirty="0" smtClean="0"/>
              <a:t>Extends HD range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IPTV &amp; Hybrid</a:t>
            </a:r>
          </a:p>
          <a:p>
            <a:pPr lvl="1">
              <a:defRPr/>
            </a:pPr>
            <a:r>
              <a:rPr lang="en-US" dirty="0" smtClean="0"/>
              <a:t>Cable</a:t>
            </a:r>
          </a:p>
          <a:p>
            <a:pPr lvl="1">
              <a:defRPr/>
            </a:pPr>
            <a:r>
              <a:rPr lang="en-US" dirty="0" smtClean="0"/>
              <a:t>Broadcast/Network</a:t>
            </a:r>
          </a:p>
          <a:p>
            <a:pPr lvl="1">
              <a:defRPr/>
            </a:pPr>
            <a:r>
              <a:rPr lang="en-US" dirty="0" smtClean="0"/>
              <a:t>Satellite</a:t>
            </a:r>
          </a:p>
          <a:p>
            <a:pPr lvl="1">
              <a:defRPr/>
            </a:pPr>
            <a:r>
              <a:rPr lang="en-US" dirty="0" smtClean="0"/>
              <a:t>Wireless</a:t>
            </a:r>
          </a:p>
          <a:p>
            <a:pPr lvl="1">
              <a:defRPr/>
            </a:pPr>
            <a:r>
              <a:rPr lang="en-US" dirty="0" smtClean="0"/>
              <a:t>OTT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3B2B37-60C8-4C02-9717-1CA8BE1EA9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E975C-D6D3-4D0A-95F6-00BFF9B908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9A108-59A3-4233-B38E-8726247453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0DAB6D-6F46-4E53-A184-D55116F46A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Views during the build up to the event at the viewing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182D7C-B4A8-4906-9CE6-E16C06A640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895350"/>
            <a:ext cx="4446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86100"/>
            <a:ext cx="8305800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30"/>
              </a:spcBef>
              <a:spcAft>
                <a:spcPts val="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391400" cy="342900"/>
          </a:xfrm>
          <a:prstGeom prst="rect">
            <a:avLst/>
          </a:prstGeom>
        </p:spPr>
        <p:txBody>
          <a:bodyPr/>
          <a:lstStyle>
            <a:lvl1pPr>
              <a:defRPr sz="3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4013200"/>
            <a:ext cx="2133600" cy="273050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fld id="{5EB2E8B1-F8DC-47F1-B665-9C2616A824EB}" type="datetimeFigureOut">
              <a:rPr lang="en-US" smtClean="0"/>
              <a:pPr/>
              <a:t>11/20/13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7848600" y="4894263"/>
            <a:ext cx="762000" cy="2857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5575"/>
            <a:ext cx="1752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6537325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527137" y="946498"/>
            <a:ext cx="838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4891088"/>
            <a:ext cx="457200" cy="2857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D46E6BB7-3AE3-4FBF-B2B1-1BB6EB043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0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5575"/>
            <a:ext cx="1752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42951"/>
            <a:ext cx="8305800" cy="18383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4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592324"/>
            <a:ext cx="8305800" cy="21511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3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85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7848600" y="4962525"/>
            <a:ext cx="762000" cy="2174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5575"/>
            <a:ext cx="1752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71550"/>
            <a:ext cx="4038600" cy="37945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71550"/>
            <a:ext cx="4038600" cy="37945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6537325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E6BB7-3AE3-4FBF-B2B1-1BB6EB043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6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7848600" y="4894263"/>
            <a:ext cx="762000" cy="2857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5575"/>
            <a:ext cx="1752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952500"/>
            <a:ext cx="4040188" cy="479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432321"/>
            <a:ext cx="4040188" cy="327302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952500"/>
            <a:ext cx="4041775" cy="479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1432321"/>
            <a:ext cx="4041775" cy="327302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6537325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E6BB7-3AE3-4FBF-B2B1-1BB6EB043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7848600" y="4894263"/>
            <a:ext cx="762000" cy="2857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5575"/>
            <a:ext cx="1752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6537325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E6BB7-3AE3-4FBF-B2B1-1BB6EB043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4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7848600" y="4894263"/>
            <a:ext cx="762000" cy="2857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5575"/>
            <a:ext cx="1752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7600"/>
            <a:ext cx="8534400" cy="400050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971550"/>
            <a:ext cx="8534400" cy="2667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57650"/>
            <a:ext cx="8534400" cy="571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694A-4EFB-4EDF-A90B-B5FAD5D19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9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57500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895350"/>
            <a:ext cx="4446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86100"/>
            <a:ext cx="8305800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30"/>
              </a:spcBef>
              <a:spcAft>
                <a:spcPts val="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391400" cy="342900"/>
          </a:xfrm>
          <a:prstGeom prst="rect">
            <a:avLst/>
          </a:prstGeom>
        </p:spPr>
        <p:txBody>
          <a:bodyPr/>
          <a:lstStyle>
            <a:lvl1pPr>
              <a:defRPr sz="3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4013200"/>
            <a:ext cx="2133600" cy="273050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33021AC-8C5C-46FF-905A-087C94059441}" type="datetime4">
              <a:rPr lang="en-US"/>
              <a:pPr>
                <a:defRPr/>
              </a:pPr>
              <a:t>November 20, 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2010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89500"/>
            <a:ext cx="4572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46E6BB7-3AE3-4FBF-B2B1-1BB6EB0437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6537325" cy="6096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7050" y="946150"/>
            <a:ext cx="838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all">
          <a:solidFill>
            <a:srgbClr val="262626"/>
          </a:solidFill>
          <a:latin typeface="Arial Narrow" pitchFamily="34" charset="0"/>
          <a:ea typeface="Tahoma" pitchFamily="34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 Narrow" pitchFamily="34" charset="0"/>
          <a:ea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 Narrow" pitchFamily="34" charset="0"/>
          <a:ea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 Narrow" pitchFamily="34" charset="0"/>
          <a:ea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Arial Narrow" pitchFamily="34" charset="0"/>
          <a:ea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62626"/>
          </a:solidFill>
          <a:latin typeface="Arial Narrow" pitchFamily="34" charset="0"/>
          <a:ea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62626"/>
          </a:solidFill>
          <a:latin typeface="Arial Narrow" pitchFamily="34" charset="0"/>
          <a:ea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62626"/>
          </a:solidFill>
          <a:latin typeface="Arial Narrow" pitchFamily="34" charset="0"/>
          <a:ea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62626"/>
          </a:solidFill>
          <a:latin typeface="Arial Narrow" pitchFamily="34" charset="0"/>
          <a:ea typeface="Tahoma" pitchFamily="34" charset="0"/>
          <a:cs typeface="Arial" charset="0"/>
        </a:defRPr>
      </a:lvl9pPr>
    </p:titleStyle>
    <p:bodyStyle>
      <a:lvl1pPr marL="231775" indent="-231775" algn="l" rtl="0" eaLnBrk="1" fontAlgn="base" hangingPunct="1">
        <a:spcBef>
          <a:spcPts val="600"/>
        </a:spcBef>
        <a:spcAft>
          <a:spcPts val="600"/>
        </a:spcAft>
        <a:buClr>
          <a:srgbClr val="39B54A"/>
        </a:buClr>
        <a:buSzPct val="105000"/>
        <a:buFont typeface="Arial" charset="0"/>
        <a:buChar char="•"/>
        <a:defRPr sz="2600" kern="1200">
          <a:solidFill>
            <a:srgbClr val="0D0D0D"/>
          </a:solidFill>
          <a:latin typeface="Arial" pitchFamily="34" charset="0"/>
          <a:ea typeface="Tahoma" pitchFamily="34" charset="0"/>
          <a:cs typeface="Arial" pitchFamily="34" charset="0"/>
        </a:defRPr>
      </a:lvl1pPr>
      <a:lvl2pPr marL="627063" indent="-169863" algn="l" rtl="0" eaLnBrk="1" fontAlgn="base" hangingPunct="1">
        <a:spcBef>
          <a:spcPct val="0"/>
        </a:spcBef>
        <a:spcAft>
          <a:spcPts val="600"/>
        </a:spcAft>
        <a:buClr>
          <a:srgbClr val="39B54A"/>
        </a:buClr>
        <a:buSzPct val="75000"/>
        <a:buFont typeface="Wingdings" pitchFamily="2" charset="2"/>
        <a:buChar char="§"/>
        <a:defRPr sz="2200" kern="1200">
          <a:solidFill>
            <a:srgbClr val="404040"/>
          </a:solidFill>
          <a:latin typeface="Arial" pitchFamily="34" charset="0"/>
          <a:ea typeface="Tahoma" pitchFamily="34" charset="0"/>
          <a:cs typeface="Arial" pitchFamily="34" charset="0"/>
        </a:defRPr>
      </a:lvl2pPr>
      <a:lvl3pPr marL="1084263" indent="-169863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rgbClr val="595959"/>
          </a:solidFill>
          <a:latin typeface="Arial" pitchFamily="34" charset="0"/>
          <a:ea typeface="Tahoma" pitchFamily="34" charset="0"/>
          <a:cs typeface="Arial" pitchFamily="34" charset="0"/>
        </a:defRPr>
      </a:lvl3pPr>
      <a:lvl4pPr marL="1541463" indent="-169863" algn="l" rtl="0" eaLnBrk="1" fontAlgn="base" hangingPunct="1">
        <a:spcBef>
          <a:spcPct val="20000"/>
        </a:spcBef>
        <a:spcAft>
          <a:spcPts val="600"/>
        </a:spcAft>
        <a:buSzPct val="80000"/>
        <a:buFont typeface="Wingdings" pitchFamily="2" charset="2"/>
        <a:buChar char="§"/>
        <a:defRPr kern="1200">
          <a:solidFill>
            <a:srgbClr val="595959"/>
          </a:solidFill>
          <a:latin typeface="Arial" pitchFamily="34" charset="0"/>
          <a:ea typeface="Tahoma" pitchFamily="34" charset="0"/>
          <a:cs typeface="Arial" pitchFamily="34" charset="0"/>
        </a:defRPr>
      </a:lvl4pPr>
      <a:lvl5pPr marL="1941513" indent="-112713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-"/>
        <a:defRPr sz="1600" kern="1200">
          <a:solidFill>
            <a:srgbClr val="7F7F7F"/>
          </a:solidFill>
          <a:latin typeface="Arial" pitchFamily="34" charset="0"/>
          <a:ea typeface="Tahoma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20" Type="http://schemas.openxmlformats.org/officeDocument/2006/relationships/image" Target="../media/image53.jpeg"/><Relationship Id="rId21" Type="http://schemas.openxmlformats.org/officeDocument/2006/relationships/image" Target="../media/image54.png"/><Relationship Id="rId22" Type="http://schemas.openxmlformats.org/officeDocument/2006/relationships/image" Target="../media/image55.jpeg"/><Relationship Id="rId23" Type="http://schemas.openxmlformats.org/officeDocument/2006/relationships/image" Target="../media/image56.png"/><Relationship Id="rId24" Type="http://schemas.openxmlformats.org/officeDocument/2006/relationships/image" Target="../media/image57.jpeg"/><Relationship Id="rId25" Type="http://schemas.openxmlformats.org/officeDocument/2006/relationships/image" Target="../media/image58.png"/><Relationship Id="rId26" Type="http://schemas.openxmlformats.org/officeDocument/2006/relationships/image" Target="../media/image59.png"/><Relationship Id="rId27" Type="http://schemas.openxmlformats.org/officeDocument/2006/relationships/image" Target="../media/image60.jpeg"/><Relationship Id="rId28" Type="http://schemas.openxmlformats.org/officeDocument/2006/relationships/image" Target="../media/image61.jpeg"/><Relationship Id="rId29" Type="http://schemas.openxmlformats.org/officeDocument/2006/relationships/image" Target="../media/image62.png"/><Relationship Id="rId30" Type="http://schemas.openxmlformats.org/officeDocument/2006/relationships/image" Target="../media/image63.png"/><Relationship Id="rId10" Type="http://schemas.openxmlformats.org/officeDocument/2006/relationships/image" Target="../media/image43.jpeg"/><Relationship Id="rId11" Type="http://schemas.openxmlformats.org/officeDocument/2006/relationships/image" Target="../media/image44.jpeg"/><Relationship Id="rId12" Type="http://schemas.openxmlformats.org/officeDocument/2006/relationships/image" Target="../media/image45.jpeg"/><Relationship Id="rId13" Type="http://schemas.openxmlformats.org/officeDocument/2006/relationships/image" Target="../media/image46.jpeg"/><Relationship Id="rId14" Type="http://schemas.openxmlformats.org/officeDocument/2006/relationships/image" Target="../media/image47.jpeg"/><Relationship Id="rId15" Type="http://schemas.openxmlformats.org/officeDocument/2006/relationships/image" Target="../media/image48.jpeg"/><Relationship Id="rId16" Type="http://schemas.openxmlformats.org/officeDocument/2006/relationships/image" Target="../media/image49.jpeg"/><Relationship Id="rId17" Type="http://schemas.openxmlformats.org/officeDocument/2006/relationships/image" Target="../media/image50.png"/><Relationship Id="rId18" Type="http://schemas.openxmlformats.org/officeDocument/2006/relationships/image" Target="../media/image51.jpeg"/><Relationship Id="rId1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png"/><Relationship Id="rId8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3" Type="http://schemas.openxmlformats.org/officeDocument/2006/relationships/image" Target="../media/image74.png"/><Relationship Id="rId14" Type="http://schemas.openxmlformats.org/officeDocument/2006/relationships/image" Target="../media/image75.png"/><Relationship Id="rId15" Type="http://schemas.openxmlformats.org/officeDocument/2006/relationships/image" Target="../media/image76.png"/><Relationship Id="rId16" Type="http://schemas.openxmlformats.org/officeDocument/2006/relationships/image" Target="../media/image77.png"/><Relationship Id="rId17" Type="http://schemas.openxmlformats.org/officeDocument/2006/relationships/image" Target="../media/image78.png"/><Relationship Id="rId18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1.png"/><Relationship Id="rId6" Type="http://schemas.openxmlformats.org/officeDocument/2006/relationships/oleObject" Target="../embeddings/Microsoft_Excel_97_-_2004_Worksheet2.xls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305800" cy="914400"/>
          </a:xfrm>
        </p:spPr>
        <p:txBody>
          <a:bodyPr/>
          <a:lstStyle/>
          <a:p>
            <a:pPr algn="r"/>
            <a:r>
              <a:rPr lang="ru-RU" dirty="0" smtClean="0"/>
              <a:t>Андрей Гурьянов</a:t>
            </a:r>
          </a:p>
          <a:p>
            <a:pPr algn="r"/>
            <a:r>
              <a:rPr lang="en-US" dirty="0" smtClean="0"/>
              <a:t>Area Sales Manager, East EMEA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66950"/>
            <a:ext cx="8610600" cy="1066800"/>
          </a:xfrm>
        </p:spPr>
        <p:txBody>
          <a:bodyPr>
            <a:noAutofit/>
          </a:bodyPr>
          <a:lstStyle/>
          <a:p>
            <a:r>
              <a:rPr lang="ru-RU" sz="3000" dirty="0" smtClean="0"/>
              <a:t>4K HEVC </a:t>
            </a:r>
            <a:r>
              <a:rPr lang="ru-RU" sz="3000" dirty="0" err="1" smtClean="0"/>
              <a:t>транскодирование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4K: HEVC killer app?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3810000" cy="4038600"/>
          </a:xfrm>
        </p:spPr>
        <p:txBody>
          <a:bodyPr/>
          <a:lstStyle/>
          <a:p>
            <a:pPr>
              <a:defRPr/>
            </a:pPr>
            <a:r>
              <a:rPr lang="ru-RU" sz="1800" dirty="0" smtClean="0"/>
              <a:t>Сегодня большинство телетрансляций</a:t>
            </a:r>
            <a:r>
              <a:rPr lang="en-US" sz="1800" dirty="0" smtClean="0"/>
              <a:t> 720p60 </a:t>
            </a:r>
            <a:r>
              <a:rPr lang="ru-RU" sz="1800" dirty="0" smtClean="0"/>
              <a:t>или</a:t>
            </a:r>
            <a:r>
              <a:rPr lang="en-US" sz="1800" dirty="0" smtClean="0"/>
              <a:t> 1080i60</a:t>
            </a:r>
          </a:p>
          <a:p>
            <a:pPr>
              <a:defRPr/>
            </a:pPr>
            <a:r>
              <a:rPr lang="en-US" sz="1800" dirty="0" smtClean="0"/>
              <a:t>4Kp60 </a:t>
            </a:r>
            <a:r>
              <a:rPr lang="ru-RU" sz="1800" dirty="0" smtClean="0"/>
              <a:t>требует в </a:t>
            </a:r>
            <a:r>
              <a:rPr lang="en-US" sz="1800" dirty="0" smtClean="0"/>
              <a:t>8</a:t>
            </a:r>
            <a:r>
              <a:rPr lang="ru-RU" sz="1800" dirty="0" smtClean="0"/>
              <a:t> раз больше вычислительной мощности</a:t>
            </a:r>
            <a:r>
              <a:rPr lang="en-US" sz="1800" dirty="0" smtClean="0"/>
              <a:t> </a:t>
            </a:r>
          </a:p>
          <a:p>
            <a:pPr lvl="1">
              <a:defRPr/>
            </a:pPr>
            <a:r>
              <a:rPr lang="en-US" sz="1400" dirty="0" smtClean="0"/>
              <a:t>4K H.264 30+ mbps</a:t>
            </a:r>
          </a:p>
          <a:p>
            <a:pPr lvl="1">
              <a:defRPr/>
            </a:pPr>
            <a:r>
              <a:rPr lang="ru-RU" sz="1400" dirty="0" smtClean="0"/>
              <a:t>Первые реализации</a:t>
            </a:r>
            <a:r>
              <a:rPr lang="en-US" sz="1400" dirty="0" smtClean="0"/>
              <a:t> 4K HEVC </a:t>
            </a:r>
            <a:r>
              <a:rPr lang="ru-RU" sz="1400" dirty="0" smtClean="0"/>
              <a:t>нацелены на</a:t>
            </a:r>
            <a:r>
              <a:rPr lang="en-US" sz="1400" dirty="0" smtClean="0"/>
              <a:t> 15 mbps </a:t>
            </a:r>
            <a:r>
              <a:rPr lang="ru-RU" sz="1400" dirty="0" smtClean="0"/>
              <a:t>для</a:t>
            </a:r>
            <a:r>
              <a:rPr lang="en-US" sz="1400" dirty="0" smtClean="0"/>
              <a:t> 4K </a:t>
            </a:r>
            <a:r>
              <a:rPr lang="ru-RU" sz="1400" dirty="0" smtClean="0"/>
              <a:t>с</a:t>
            </a:r>
            <a:r>
              <a:rPr lang="en-US" sz="1400" dirty="0" smtClean="0"/>
              <a:t> 8-bits</a:t>
            </a:r>
          </a:p>
          <a:p>
            <a:pPr>
              <a:defRPr/>
            </a:pPr>
            <a:r>
              <a:rPr lang="en-US" sz="1800" dirty="0" smtClean="0"/>
              <a:t>4Kp60 –</a:t>
            </a:r>
            <a:r>
              <a:rPr lang="ru-RU" sz="1800" dirty="0" smtClean="0"/>
              <a:t> </a:t>
            </a:r>
            <a:r>
              <a:rPr lang="ru-RU" sz="1800" dirty="0" smtClean="0"/>
              <a:t>проблемы </a:t>
            </a:r>
            <a:r>
              <a:rPr lang="ru-RU" sz="1800" dirty="0" smtClean="0"/>
              <a:t>соединения</a:t>
            </a:r>
            <a:endParaRPr lang="en-US" sz="1800" dirty="0" smtClean="0"/>
          </a:p>
          <a:p>
            <a:pPr lvl="1">
              <a:defRPr/>
            </a:pPr>
            <a:r>
              <a:rPr lang="ru-RU" sz="1400" dirty="0" smtClean="0"/>
              <a:t>Требует</a:t>
            </a:r>
            <a:r>
              <a:rPr lang="en-US" sz="1400" dirty="0" smtClean="0"/>
              <a:t> 4 HDMI 1.3 (</a:t>
            </a:r>
            <a:r>
              <a:rPr lang="ru-RU" sz="1400" dirty="0" smtClean="0"/>
              <a:t>редко</a:t>
            </a:r>
            <a:r>
              <a:rPr lang="en-US" sz="1400" dirty="0" smtClean="0"/>
              <a:t>); </a:t>
            </a:r>
            <a:r>
              <a:rPr lang="ru-RU" sz="1400" dirty="0" smtClean="0"/>
              <a:t>или</a:t>
            </a:r>
            <a:endParaRPr lang="en-US" sz="1400" dirty="0" smtClean="0"/>
          </a:p>
          <a:p>
            <a:pPr lvl="1">
              <a:defRPr/>
            </a:pPr>
            <a:r>
              <a:rPr lang="ru-RU" sz="1400" dirty="0" smtClean="0"/>
              <a:t>Один</a:t>
            </a:r>
            <a:r>
              <a:rPr lang="en-US" sz="1400" dirty="0" smtClean="0"/>
              <a:t> Display Port (</a:t>
            </a:r>
            <a:r>
              <a:rPr lang="ru-RU" sz="1400" dirty="0" smtClean="0"/>
              <a:t>тоже редко</a:t>
            </a:r>
            <a:r>
              <a:rPr lang="en-US" sz="1400" dirty="0" smtClean="0"/>
              <a:t>); </a:t>
            </a:r>
            <a:r>
              <a:rPr lang="ru-RU" sz="1400" dirty="0" smtClean="0"/>
              <a:t>или</a:t>
            </a:r>
            <a:endParaRPr lang="en-US" sz="1400" dirty="0" smtClean="0"/>
          </a:p>
          <a:p>
            <a:pPr lvl="1">
              <a:defRPr/>
            </a:pPr>
            <a:r>
              <a:rPr lang="ru-RU" sz="1400" dirty="0" smtClean="0"/>
              <a:t>Один</a:t>
            </a:r>
            <a:r>
              <a:rPr lang="en-US" sz="1400" dirty="0" smtClean="0"/>
              <a:t> HDMI 2.0 (</a:t>
            </a:r>
            <a:r>
              <a:rPr lang="ru-RU" sz="1400" dirty="0" smtClean="0"/>
              <a:t>не существует</a:t>
            </a:r>
            <a:r>
              <a:rPr lang="en-US" sz="1400" dirty="0" smtClean="0"/>
              <a:t>)</a:t>
            </a:r>
          </a:p>
          <a:p>
            <a:pPr lvl="1">
              <a:defRPr/>
            </a:pPr>
            <a:endParaRPr lang="en-US" sz="1400" dirty="0" smtClean="0"/>
          </a:p>
          <a:p>
            <a:pPr marL="61912" indent="0">
              <a:buFont typeface="Arial" charset="0"/>
              <a:buNone/>
              <a:defRPr/>
            </a:pPr>
            <a:endParaRPr lang="en-US" sz="20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173C26D-ACAF-4B2B-9A63-CF87703AB89F}" type="slidenum">
              <a:rPr lang="en-US" altLang="en-US" sz="8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pic>
        <p:nvPicPr>
          <p:cNvPr id="20485" name="Picture 3" descr="C:\Users\Keith\AppData\Local\Microsoft\Windows\Temporary Internet Files\Content.Outlook\O6KNFVSU\Elemental_4K_Monitor_Comparison_PPT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76350"/>
            <a:ext cx="50450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39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Размер экрана и расстояние до него</a:t>
            </a:r>
            <a:endParaRPr lang="en-US" sz="2800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04800" y="895350"/>
            <a:ext cx="3733800" cy="2362200"/>
          </a:xfrm>
        </p:spPr>
        <p:txBody>
          <a:bodyPr/>
          <a:lstStyle/>
          <a:p>
            <a:r>
              <a:rPr lang="ru-RU" altLang="en-US" sz="1800" dirty="0" smtClean="0">
                <a:latin typeface="Arial" charset="0"/>
                <a:cs typeface="Arial" charset="0"/>
              </a:rPr>
              <a:t>Каждое </a:t>
            </a:r>
            <a:r>
              <a:rPr lang="ru-RU" altLang="en-US" sz="1800" dirty="0" smtClean="0">
                <a:latin typeface="Arial" charset="0"/>
                <a:cs typeface="Arial" charset="0"/>
              </a:rPr>
              <a:t>новое </a:t>
            </a:r>
            <a:r>
              <a:rPr lang="ru-RU" altLang="en-US" sz="1800" dirty="0" smtClean="0">
                <a:latin typeface="Arial" charset="0"/>
                <a:cs typeface="Arial" charset="0"/>
              </a:rPr>
              <a:t>поколение </a:t>
            </a:r>
            <a:r>
              <a:rPr lang="ru-RU" altLang="en-US" sz="1800" dirty="0" smtClean="0">
                <a:latin typeface="Arial" charset="0"/>
                <a:cs typeface="Arial" charset="0"/>
              </a:rPr>
              <a:t>ТВ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“</a:t>
            </a:r>
            <a:r>
              <a:rPr lang="ru-RU" altLang="en-US" sz="1800" dirty="0" smtClean="0">
                <a:latin typeface="Arial" charset="0"/>
                <a:cs typeface="Arial" charset="0"/>
              </a:rPr>
              <a:t>просит</a:t>
            </a:r>
            <a:r>
              <a:rPr lang="en-US" altLang="en-US" sz="1800" dirty="0" smtClean="0">
                <a:latin typeface="Arial" charset="0"/>
                <a:cs typeface="Arial" charset="0"/>
              </a:rPr>
              <a:t>” </a:t>
            </a:r>
            <a:r>
              <a:rPr lang="ru-RU" altLang="en-US" sz="1800" dirty="0" smtClean="0">
                <a:latin typeface="Arial" charset="0"/>
                <a:cs typeface="Arial" charset="0"/>
              </a:rPr>
              <a:t>нас сидеть ближе</a:t>
            </a:r>
            <a:endParaRPr lang="en-US" altLang="en-US" sz="1800" dirty="0" smtClean="0">
              <a:latin typeface="Arial" charset="0"/>
              <a:cs typeface="Arial" charset="0"/>
            </a:endParaRPr>
          </a:p>
          <a:p>
            <a:pPr marL="403225" lvl="2"/>
            <a:r>
              <a:rPr lang="ru-RU" altLang="en-US" sz="1600" dirty="0" smtClean="0">
                <a:latin typeface="Arial" charset="0"/>
                <a:cs typeface="Arial" charset="0"/>
              </a:rPr>
              <a:t>Расстояние до экрана сильно не изменилось с переходом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</a:t>
            </a:r>
            <a:r>
              <a:rPr lang="ru-RU" altLang="en-US" sz="1600" dirty="0" smtClean="0">
                <a:latin typeface="Arial" charset="0"/>
                <a:cs typeface="Arial" charset="0"/>
              </a:rPr>
              <a:t>от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SD </a:t>
            </a:r>
            <a:r>
              <a:rPr lang="ru-RU" altLang="en-US" sz="1600" dirty="0" smtClean="0">
                <a:latin typeface="Arial" charset="0"/>
                <a:cs typeface="Arial" charset="0"/>
              </a:rPr>
              <a:t>к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HD </a:t>
            </a:r>
          </a:p>
          <a:p>
            <a:pPr marL="403225" lvl="2"/>
            <a:r>
              <a:rPr lang="ru-RU" altLang="en-US" sz="1600" dirty="0" smtClean="0">
                <a:latin typeface="Arial" charset="0"/>
                <a:cs typeface="Arial" charset="0"/>
              </a:rPr>
              <a:t>Но размеры экранов растут!</a:t>
            </a:r>
            <a:endParaRPr lang="en-US" altLang="en-US" sz="1600" dirty="0" smtClean="0">
              <a:latin typeface="Arial" charset="0"/>
              <a:cs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050D228-8C1D-4820-A1DC-E95DD814FF27}" type="slidenum">
              <a:rPr lang="en-US" altLang="en-US" sz="8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pic>
        <p:nvPicPr>
          <p:cNvPr id="21509" name="Picture 2" descr="Optimal viewing distance of a television by its size, for DVD, 720p, 1080p and Ultra HD (previously known as 4K) resolutio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2"/>
          <a:stretch>
            <a:fillRect/>
          </a:stretch>
        </p:blipFill>
        <p:spPr bwMode="auto">
          <a:xfrm>
            <a:off x="4191000" y="1047750"/>
            <a:ext cx="4953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4953000" y="666750"/>
            <a:ext cx="42701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400" b="1" dirty="0" smtClean="0">
                <a:solidFill>
                  <a:schemeClr val="accent1"/>
                </a:solidFill>
              </a:rPr>
              <a:t>Расстояние до экрана и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400" b="1" dirty="0" smtClean="0">
                <a:solidFill>
                  <a:schemeClr val="accent1"/>
                </a:solidFill>
              </a:rPr>
              <a:t>размер экрана</a:t>
            </a:r>
            <a:r>
              <a:rPr lang="ru-RU" altLang="en-US" sz="1400" b="1" dirty="0" smtClean="0">
                <a:solidFill>
                  <a:schemeClr val="accent1"/>
                </a:solidFill>
              </a:rPr>
              <a:t>/разрешение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70588" y="2087563"/>
            <a:ext cx="0" cy="1676400"/>
          </a:xfrm>
          <a:prstGeom prst="straightConnector1">
            <a:avLst/>
          </a:prstGeom>
          <a:ln w="698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7848600" y="455295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Source: rtings.com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81000" y="3486150"/>
            <a:ext cx="362902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tx1"/>
                </a:solidFill>
              </a:rPr>
              <a:t>“</a:t>
            </a:r>
            <a:r>
              <a:rPr lang="ru-RU" altLang="en-US" sz="1600" i="1" dirty="0" err="1" smtClean="0">
                <a:solidFill>
                  <a:schemeClr val="tx1"/>
                </a:solidFill>
              </a:rPr>
              <a:t>Стриминг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 </a:t>
            </a:r>
            <a:r>
              <a:rPr lang="ru-RU" altLang="en-US" sz="1600" i="1" dirty="0" smtClean="0">
                <a:solidFill>
                  <a:schemeClr val="tx1"/>
                </a:solidFill>
              </a:rPr>
              <a:t>видео 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4K </a:t>
            </a:r>
            <a:r>
              <a:rPr lang="ru-RU" altLang="en-US" sz="1600" i="1" dirty="0" smtClean="0">
                <a:solidFill>
                  <a:schemeClr val="tx1"/>
                </a:solidFill>
              </a:rPr>
              <a:t>произойдет задолго до того, как обычное ТВ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 </a:t>
            </a:r>
            <a:r>
              <a:rPr lang="ru-RU" altLang="en-US" sz="1600" i="1" dirty="0" smtClean="0">
                <a:solidFill>
                  <a:schemeClr val="tx1"/>
                </a:solidFill>
              </a:rPr>
              <a:t>будет поддерживать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 </a:t>
            </a:r>
            <a:r>
              <a:rPr lang="en-US" altLang="en-US" sz="1600" i="1" dirty="0">
                <a:solidFill>
                  <a:schemeClr val="tx1"/>
                </a:solidFill>
              </a:rPr>
              <a:t>4K </a:t>
            </a:r>
            <a:r>
              <a:rPr lang="ru-RU" altLang="en-US" sz="1600" i="1" dirty="0" smtClean="0">
                <a:solidFill>
                  <a:schemeClr val="tx1"/>
                </a:solidFill>
              </a:rPr>
              <a:t>видео</a:t>
            </a:r>
            <a:r>
              <a:rPr lang="en-US" altLang="en-US" sz="1600" i="1" dirty="0" smtClean="0">
                <a:solidFill>
                  <a:schemeClr val="tx1"/>
                </a:solidFill>
              </a:rPr>
              <a:t>.</a:t>
            </a:r>
            <a:r>
              <a:rPr lang="en-US" altLang="en-US" sz="1600" i="1" dirty="0">
                <a:solidFill>
                  <a:schemeClr val="tx1"/>
                </a:solidFill>
              </a:rPr>
              <a:t>”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1" i="1" dirty="0">
                <a:solidFill>
                  <a:schemeClr val="tx1"/>
                </a:solidFill>
              </a:rPr>
              <a:t>           	      </a:t>
            </a:r>
            <a:r>
              <a:rPr lang="en-US" altLang="en-US" sz="1200" b="1" i="1" dirty="0">
                <a:solidFill>
                  <a:schemeClr val="tx1"/>
                </a:solidFill>
              </a:rPr>
              <a:t>- </a:t>
            </a:r>
            <a:r>
              <a:rPr lang="en-US" altLang="en-US" sz="1200" b="1" dirty="0">
                <a:solidFill>
                  <a:schemeClr val="tx1"/>
                </a:solidFill>
              </a:rPr>
              <a:t>Reed Hastings, CEO Netflix</a:t>
            </a:r>
          </a:p>
        </p:txBody>
      </p:sp>
    </p:spTree>
    <p:extLst>
      <p:ext uri="{BB962C8B-B14F-4D97-AF65-F5344CB8AC3E}">
        <p14:creationId xmlns:p14="http://schemas.microsoft.com/office/powerpoint/2010/main" val="330930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EIEF_4K_HEVC_PPT_Graphic_Slide_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6"/>
          <a:stretch>
            <a:fillRect/>
          </a:stretch>
        </p:blipFill>
        <p:spPr bwMode="auto">
          <a:xfrm>
            <a:off x="5170487" y="3497263"/>
            <a:ext cx="346392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EIEF_4K_HEVC_PPT_Graphic_Slide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39"/>
          <a:stretch>
            <a:fillRect/>
          </a:stretch>
        </p:blipFill>
        <p:spPr bwMode="auto">
          <a:xfrm>
            <a:off x="2417762" y="3486150"/>
            <a:ext cx="2905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3009900" y="4276725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8-bit color</a:t>
            </a: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6010275" y="4259263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10-bit color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Расширенное цветовое пространство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2534" name="Content Placeholder 2"/>
          <p:cNvSpPr>
            <a:spLocks noGrp="1"/>
          </p:cNvSpPr>
          <p:nvPr>
            <p:ph idx="1"/>
          </p:nvPr>
        </p:nvSpPr>
        <p:spPr>
          <a:xfrm>
            <a:off x="457200" y="3638550"/>
            <a:ext cx="2417762" cy="914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1800" b="1" smtClean="0">
                <a:latin typeface="Arial" charset="0"/>
                <a:cs typeface="Arial" charset="0"/>
              </a:rPr>
              <a:t>10-bit sampling utilized in Rec 2020</a:t>
            </a:r>
          </a:p>
          <a:p>
            <a:pPr marL="0" indent="0">
              <a:buFont typeface="Arial" charset="0"/>
              <a:buNone/>
            </a:pPr>
            <a:endParaRPr lang="en-US" altLang="en-US" sz="1800" b="1" smtClean="0">
              <a:latin typeface="Arial" charset="0"/>
              <a:cs typeface="Arial" charset="0"/>
            </a:endParaRPr>
          </a:p>
        </p:txBody>
      </p:sp>
      <p:sp>
        <p:nvSpPr>
          <p:cNvPr id="225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F1932AA-81AD-4746-8A98-A006281B0611}" type="slidenum">
              <a:rPr lang="en-US" altLang="en-US" sz="8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pic>
        <p:nvPicPr>
          <p:cNvPr id="22537" name="Picture 2" descr="itu r rec 709 2020 hdtv 4k uhd ultra high definition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7" y="912813"/>
            <a:ext cx="4271963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457200" y="1497013"/>
            <a:ext cx="25923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</a:rPr>
              <a:t>ITU-R Color Space Recommendations;    HD vs. </a:t>
            </a:r>
            <a:r>
              <a:rPr lang="en-US" altLang="en-US" sz="1800" b="1" dirty="0" err="1">
                <a:solidFill>
                  <a:schemeClr val="tx1"/>
                </a:solidFill>
              </a:rPr>
              <a:t>UltraHD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2539" name="TextBox 10"/>
          <p:cNvSpPr txBox="1">
            <a:spLocks noChangeArrowheads="1"/>
          </p:cNvSpPr>
          <p:nvPr/>
        </p:nvSpPr>
        <p:spPr bwMode="auto">
          <a:xfrm>
            <a:off x="7259638" y="1784350"/>
            <a:ext cx="1633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&gt;50%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improvement</a:t>
            </a:r>
          </a:p>
        </p:txBody>
      </p:sp>
    </p:spTree>
    <p:extLst>
      <p:ext uri="{BB962C8B-B14F-4D97-AF65-F5344CB8AC3E}">
        <p14:creationId xmlns:p14="http://schemas.microsoft.com/office/powerpoint/2010/main" val="340993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2494"/>
            <a:ext cx="7985124" cy="7846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поддержка </a:t>
            </a:r>
            <a:r>
              <a:rPr lang="en-US" dirty="0" smtClean="0"/>
              <a:t>4K elemental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z="2800" dirty="0" smtClean="0">
                <a:latin typeface="Arial" charset="0"/>
                <a:cs typeface="Arial" charset="0"/>
              </a:rPr>
              <a:t>Пройденные этапы:</a:t>
            </a:r>
            <a:endParaRPr lang="en-US" altLang="en-US" sz="2800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z="2400" dirty="0" smtClean="0">
                <a:latin typeface="Arial" charset="0"/>
                <a:cs typeface="Arial" charset="0"/>
              </a:rPr>
              <a:t>NAB 2013:  </a:t>
            </a:r>
            <a:r>
              <a:rPr lang="ru-RU" altLang="en-US" sz="2400" dirty="0" smtClean="0">
                <a:latin typeface="Arial" charset="0"/>
                <a:cs typeface="Arial" charset="0"/>
              </a:rPr>
              <a:t>файловое кодирование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4Kp30 H.264</a:t>
            </a:r>
          </a:p>
          <a:p>
            <a:pPr lvl="1"/>
            <a:r>
              <a:rPr lang="en-US" altLang="en-US" sz="2400" dirty="0" smtClean="0">
                <a:latin typeface="Arial" charset="0"/>
                <a:cs typeface="Arial" charset="0"/>
              </a:rPr>
              <a:t>IBC 2013: </a:t>
            </a:r>
            <a:r>
              <a:rPr lang="ru-RU" altLang="en-US" sz="2400" dirty="0" smtClean="0">
                <a:latin typeface="Arial" charset="0"/>
                <a:cs typeface="Arial" charset="0"/>
              </a:rPr>
              <a:t>файловое кодирование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4Kp60 HEVC</a:t>
            </a:r>
          </a:p>
          <a:p>
            <a:pPr lvl="1"/>
            <a:r>
              <a:rPr lang="en-US" altLang="en-US" sz="2400" dirty="0" smtClean="0">
                <a:latin typeface="Arial" charset="0"/>
                <a:cs typeface="Arial" charset="0"/>
              </a:rPr>
              <a:t>Osaka Marathon: </a:t>
            </a:r>
            <a:r>
              <a:rPr lang="ru-RU" altLang="en-US" sz="2400" dirty="0" smtClean="0">
                <a:latin typeface="Arial" charset="0"/>
                <a:cs typeface="Arial" charset="0"/>
              </a:rPr>
              <a:t>кодирование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4Kp30 </a:t>
            </a:r>
            <a:r>
              <a:rPr lang="ru-RU" altLang="en-US" sz="2400" dirty="0" smtClean="0">
                <a:latin typeface="Arial" charset="0"/>
                <a:cs typeface="Arial" charset="0"/>
              </a:rPr>
              <a:t>в реальном времени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r>
              <a:rPr lang="ru-RU" altLang="en-US" sz="2800" dirty="0" smtClean="0">
                <a:latin typeface="Arial" charset="0"/>
                <a:cs typeface="Arial" charset="0"/>
              </a:rPr>
              <a:t>Следующая цель:</a:t>
            </a:r>
          </a:p>
          <a:p>
            <a:pPr lvl="1"/>
            <a:r>
              <a:rPr lang="en-US" altLang="en-US" sz="2400" dirty="0" smtClean="0">
                <a:latin typeface="Arial" charset="0"/>
                <a:cs typeface="Arial" charset="0"/>
              </a:rPr>
              <a:t>NAB 2014:  </a:t>
            </a:r>
            <a:r>
              <a:rPr lang="ru-RU" altLang="en-US" sz="2400" dirty="0" smtClean="0">
                <a:latin typeface="Arial" charset="0"/>
                <a:cs typeface="Arial" charset="0"/>
              </a:rPr>
              <a:t>кодирование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4Kp60 </a:t>
            </a:r>
            <a:r>
              <a:rPr lang="ru-RU" altLang="en-US" sz="2400" dirty="0" smtClean="0">
                <a:latin typeface="Arial" charset="0"/>
                <a:cs typeface="Arial" charset="0"/>
              </a:rPr>
              <a:t>в реальном времени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009933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009933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53F7F5-2777-424B-8548-7397B0935877}" type="slidenum">
              <a:rPr lang="en-US" altLang="en-US" sz="8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2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92266"/>
            <a:ext cx="6537325" cy="628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/>
              <a:t>Главный вопрос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72630"/>
            <a:ext cx="7772400" cy="3088112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  <a:defRPr/>
            </a:pPr>
            <a:r>
              <a:rPr lang="ru-RU" sz="4400" dirty="0" smtClean="0">
                <a:solidFill>
                  <a:schemeClr val="accent3"/>
                </a:solidFill>
              </a:rPr>
              <a:t>Это всё в будущем?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1D4AD7-286E-4631-88B0-AE8974A669B4}" type="slidenum">
              <a:rPr lang="en-US" altLang="en-US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pic>
        <p:nvPicPr>
          <p:cNvPr id="39939" name="Picture 3" descr="C:\Users\Keith\AppData\Local\Temp\Temp1_test_21h00_101613_all.zip\eoBooth_21h00_101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 b="6006"/>
          <a:stretch>
            <a:fillRect/>
          </a:stretch>
        </p:blipFill>
        <p:spPr bwMode="auto">
          <a:xfrm>
            <a:off x="685800" y="819150"/>
            <a:ext cx="8135232" cy="397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C:\Users\Keith\AppData\Local\Temp\Temp1_Elemental Realtime 4K HEVC Osaka.zip\Special K-OPT 4K Public Exhibit at Osaka Marathon\2013-10-27 10.10.44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/>
          <a:stretch>
            <a:fillRect/>
          </a:stretch>
        </p:blipFill>
        <p:spPr bwMode="auto">
          <a:xfrm>
            <a:off x="685800" y="819150"/>
            <a:ext cx="8144228" cy="397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C:\Users\Keith\AppData\Local\Temp\Temp1_Elemental Realtime 4K HEVC Osaka.zip\Special K-OPT 4K Public Exhibit at Osaka Marathon\DSC00129_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" b="18121"/>
          <a:stretch>
            <a:fillRect/>
          </a:stretch>
        </p:blipFill>
        <p:spPr bwMode="auto">
          <a:xfrm>
            <a:off x="685800" y="819150"/>
            <a:ext cx="8142728" cy="397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4688" y="819150"/>
            <a:ext cx="8316912" cy="3977284"/>
            <a:chOff x="521593" y="889715"/>
            <a:chExt cx="8666411" cy="5610093"/>
          </a:xfrm>
        </p:grpSpPr>
        <p:pic>
          <p:nvPicPr>
            <p:cNvPr id="23561" name="Picture 4" descr="C:\Users\Keith\AppData\Local\Temp\Temp1_Elemental Realtime 4K HEVC Osaka.zip\Elemental Live at Work\DSC00107_s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89"/>
            <a:stretch>
              <a:fillRect/>
            </a:stretch>
          </p:blipFill>
          <p:spPr bwMode="auto">
            <a:xfrm>
              <a:off x="521593" y="889715"/>
              <a:ext cx="8666411" cy="5610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Box 5"/>
            <p:cNvSpPr txBox="1">
              <a:spLocks noChangeArrowheads="1"/>
            </p:cNvSpPr>
            <p:nvPr/>
          </p:nvSpPr>
          <p:spPr bwMode="auto">
            <a:xfrm>
              <a:off x="614043" y="5028667"/>
              <a:ext cx="2936408" cy="1432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en-US" sz="2000" dirty="0" smtClean="0">
                  <a:solidFill>
                    <a:schemeClr val="bg1"/>
                  </a:solidFill>
                </a:rPr>
                <a:t>А тем временем в подсобке…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ru-RU" altLang="en-US" sz="2000" dirty="0" smtClean="0">
                  <a:solidFill>
                    <a:schemeClr val="bg1"/>
                  </a:solidFill>
                </a:rPr>
                <a:t>работал 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Elemental </a:t>
              </a:r>
              <a:r>
                <a:rPr lang="en-US" altLang="en-US" sz="2000" dirty="0">
                  <a:solidFill>
                    <a:schemeClr val="bg1"/>
                  </a:solidFill>
                </a:rPr>
                <a:t>Live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856872" y="5563205"/>
              <a:ext cx="87632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403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068"/>
            <a:ext cx="6798785" cy="7084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1</a:t>
            </a:r>
            <a:r>
              <a:rPr lang="ru-RU" sz="2800" baseline="30000" dirty="0" smtClean="0">
                <a:solidFill>
                  <a:srgbClr val="000000"/>
                </a:solidFill>
              </a:rPr>
              <a:t>-</a:t>
            </a:r>
            <a:r>
              <a:rPr lang="ru-RU" sz="2800" baseline="30000" dirty="0" err="1" smtClean="0">
                <a:solidFill>
                  <a:srgbClr val="000000"/>
                </a:solidFill>
              </a:rPr>
              <a:t>ая</a:t>
            </a:r>
            <a:r>
              <a:rPr lang="ru-RU" sz="2800" dirty="0" smtClean="0">
                <a:solidFill>
                  <a:srgbClr val="000000"/>
                </a:solidFill>
              </a:rPr>
              <a:t> в мире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прямая трансляция </a:t>
            </a:r>
            <a:r>
              <a:rPr lang="en-US" sz="2800" dirty="0" smtClean="0">
                <a:solidFill>
                  <a:srgbClr val="000000"/>
                </a:solidFill>
              </a:rPr>
              <a:t>4K HEVC</a:t>
            </a:r>
            <a:endParaRPr lang="en-US" sz="2800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534400" cy="3794522"/>
          </a:xfrm>
        </p:spPr>
        <p:txBody>
          <a:bodyPr>
            <a:normAutofit/>
          </a:bodyPr>
          <a:lstStyle/>
          <a:p>
            <a:r>
              <a:rPr lang="ru-RU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Кодирование и передача</a:t>
            </a:r>
            <a:r>
              <a:rPr lang="en-US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Марафона </a:t>
            </a:r>
            <a:r>
              <a:rPr lang="ru-RU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2013 в Осаке</a:t>
            </a:r>
            <a:endParaRPr lang="en-US" alt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Кодирование</a:t>
            </a:r>
            <a:r>
              <a:rPr lang="en-US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4Kp30 HEVC @ 20Mbps </a:t>
            </a:r>
            <a:r>
              <a:rPr lang="ru-RU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и</a:t>
            </a:r>
            <a:r>
              <a:rPr lang="en-US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доставка по оптике</a:t>
            </a:r>
            <a:r>
              <a:rPr lang="en-US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K-</a:t>
            </a:r>
            <a:r>
              <a:rPr lang="en-US" alt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Opticom</a:t>
            </a:r>
            <a:endParaRPr lang="en-US" alt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Публичный просмотр</a:t>
            </a:r>
            <a:r>
              <a:rPr lang="en-US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</a:t>
            </a:r>
            <a:r>
              <a:rPr lang="en-US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84” Sony 4K </a:t>
            </a:r>
            <a:r>
              <a:rPr lang="en-US" alt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Bravia</a:t>
            </a:r>
            <a:r>
              <a:rPr lang="en-US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TV </a:t>
            </a:r>
            <a:r>
              <a:rPr lang="ru-RU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 международной выставке</a:t>
            </a: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009933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009933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60188B9-232B-493D-ACC7-64B252F571A8}" type="slidenum">
              <a:rPr lang="en-US" altLang="en-US" sz="8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pic>
        <p:nvPicPr>
          <p:cNvPr id="24581" name="Picture 9" descr="C:\Users\Keith\AppData\Local\Microsoft\Windows\Temporary Internet Files\Content.Outlook\O6KNFVSU\Elemental_4K_HEVC_Osaka_Demonstration_Workflow_P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3"/>
          <a:stretch>
            <a:fillRect/>
          </a:stretch>
        </p:blipFill>
        <p:spPr bwMode="auto">
          <a:xfrm>
            <a:off x="914400" y="1885950"/>
            <a:ext cx="7467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4724400" y="3714750"/>
            <a:ext cx="434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“</a:t>
            </a:r>
            <a:r>
              <a:rPr lang="en-US" altLang="en-US" sz="1200" dirty="0" smtClean="0"/>
              <a:t>…</a:t>
            </a:r>
            <a:r>
              <a:rPr lang="ru-RU" altLang="en-US" sz="1200" dirty="0" smtClean="0"/>
              <a:t>производительность и гибкость архитектуры </a:t>
            </a:r>
            <a:r>
              <a:rPr lang="en-US" altLang="en-US" sz="1200" dirty="0" smtClean="0"/>
              <a:t>Elemental </a:t>
            </a:r>
            <a:r>
              <a:rPr lang="ru-RU" altLang="en-US" sz="1200" dirty="0" smtClean="0"/>
              <a:t>чрезвычайно важны для выполнения требований</a:t>
            </a:r>
            <a:r>
              <a:rPr lang="en-US" altLang="en-US" sz="1200" dirty="0" smtClean="0"/>
              <a:t> </a:t>
            </a:r>
            <a:r>
              <a:rPr lang="ru-RU" altLang="en-US" sz="1200" dirty="0" smtClean="0"/>
              <a:t>и запуска этой беспрецедентной экспериментальной трансляции</a:t>
            </a:r>
            <a:r>
              <a:rPr lang="en-US" altLang="en-US" sz="1200" dirty="0" smtClean="0"/>
              <a:t>.</a:t>
            </a:r>
            <a:r>
              <a:rPr lang="en-US" altLang="en-US" sz="1200" dirty="0"/>
              <a:t>” </a:t>
            </a:r>
          </a:p>
          <a:p>
            <a:pPr eaLnBrk="1" hangingPunct="1"/>
            <a:r>
              <a:rPr lang="en-US" altLang="en-US" sz="1600" dirty="0"/>
              <a:t>            </a:t>
            </a:r>
            <a:r>
              <a:rPr lang="en-US" altLang="en-US" sz="1600" dirty="0" smtClean="0"/>
              <a:t>	        </a:t>
            </a:r>
            <a:r>
              <a:rPr lang="en-US" altLang="en-US" sz="1050" b="1" i="1" dirty="0" smtClean="0"/>
              <a:t>Mr</a:t>
            </a:r>
            <a:r>
              <a:rPr lang="en-US" altLang="en-US" sz="1050" b="1" i="1" dirty="0"/>
              <a:t>. Takao </a:t>
            </a:r>
            <a:r>
              <a:rPr lang="en-US" altLang="en-US" sz="1050" b="1" i="1" dirty="0" err="1"/>
              <a:t>Fujino</a:t>
            </a:r>
            <a:r>
              <a:rPr lang="en-US" altLang="en-US" sz="1050" b="1" i="1" dirty="0"/>
              <a:t>, President of K-</a:t>
            </a:r>
            <a:r>
              <a:rPr lang="en-US" altLang="en-US" sz="1050" b="1" i="1" dirty="0" err="1"/>
              <a:t>Opticom</a:t>
            </a:r>
            <a:endParaRPr lang="en-US" altLang="en-US" sz="1050" b="1" i="1" dirty="0"/>
          </a:p>
        </p:txBody>
      </p:sp>
    </p:spTree>
    <p:extLst>
      <p:ext uri="{BB962C8B-B14F-4D97-AF65-F5344CB8AC3E}">
        <p14:creationId xmlns:p14="http://schemas.microsoft.com/office/powerpoint/2010/main" val="28688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ru-RU" dirty="0" err="1" smtClean="0"/>
              <a:t>lemental</a:t>
            </a:r>
            <a:r>
              <a:rPr lang="ru-RU" dirty="0" smtClean="0"/>
              <a:t> </a:t>
            </a:r>
            <a:r>
              <a:rPr lang="ru-RU" dirty="0" err="1" smtClean="0"/>
              <a:t>live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819150"/>
            <a:ext cx="70104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39B54A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Непревзойденное качество и плотность кодирования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endParaRPr kumimoji="0" lang="en-US" sz="160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39B54A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Превосходит плотность кодирования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решений на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ASIC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(интегральных схемах специального назначения)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39B54A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Энергопотребление - менее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½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решений на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CPU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39B54A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Программное решение для обработки изображения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39B54A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Совместимо со стандартным аппаратным обеспечением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использования «на земле» и «в облаке»</a:t>
            </a:r>
            <a:endParaRPr kumimoji="0" lang="en-US" sz="160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39B54A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Гибкость обработки изображения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позволяет </a:t>
            </a:r>
            <a:r>
              <a:rPr kumimoji="0" lang="ru-RU" sz="16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кастомизировать</a:t>
            </a: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качество и плотность</a:t>
            </a:r>
            <a:endParaRPr kumimoji="0" lang="en-US" sz="160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39B54A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Улучшение и поддержка ценности для вашего бизнеса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39B54A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Обновление существующих систем с добавлением новых кодеков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или форматов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39B54A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Плотная интеграция с решениями по вставке рекламы</a:t>
            </a:r>
          </a:p>
          <a:p>
            <a:pPr marL="342900" indent="-342900">
              <a:spcBef>
                <a:spcPct val="20000"/>
              </a:spcBef>
              <a:buClr>
                <a:srgbClr val="39B54A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4K, HEVC, MPEG-DASH, HLS, RTMP, HDS,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Smooth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Streaming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488" y="3488500"/>
            <a:ext cx="1965486" cy="1091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748" y="2233270"/>
            <a:ext cx="1965486" cy="1091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080" y="971550"/>
            <a:ext cx="1965486" cy="109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6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alwire.com/writeitfiles/deltatre_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3291994"/>
            <a:ext cx="1201737" cy="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 descr="C:\SUBVERSION\biz\marketing\Artwork\Logos\Third Party\big_ten_log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4" y="1667422"/>
            <a:ext cx="903288" cy="44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3" descr="C:\Users\vp\Pictures\Customer Logos\nb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2343065"/>
            <a:ext cx="412750" cy="88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0" descr="http://armenion.com/wp-content/uploads/2010/12/National-Geograph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99" y="3907548"/>
            <a:ext cx="895350" cy="64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" descr="HB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27394" r="3200" b="31805"/>
          <a:stretch>
            <a:fillRect/>
          </a:stretch>
        </p:blipFill>
        <p:spPr bwMode="auto">
          <a:xfrm>
            <a:off x="912812" y="1110160"/>
            <a:ext cx="869950" cy="37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2" y="3534880"/>
            <a:ext cx="1712912" cy="3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2" y="1775769"/>
            <a:ext cx="1008062" cy="2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32" descr="http://logok.org/wp-content/uploads/2010/10/PBS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019465"/>
            <a:ext cx="950913" cy="50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 descr="http://www.flammecast.com/wp-content/uploads/2011/02/EUROSPORT-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2" y="1041102"/>
            <a:ext cx="900112" cy="54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AutoShape 29" descr="data:image/jpg;base64,/9j/4AAQSkZJRgABAQAAAQABAAD/2wCEAAkGBhQQEBIUEBIVFRAVFxQXFxUUEhcYFRUZFxcXFRUUFxUaHSgeFxklGhYWHy8gIycqLS4sFh4xNTArNScrLykBCQoKDgwOGg8PGC8kHiU0KSwqMDUvMCw1MjUsLCwpLCotLCwpKSo0LDQpLCwsNDQsLCwpLCwsNSk1LC0uLCw0Kf/AABEIAIEBhQMBIgACEQEDEQH/xAAcAAEAAgMBAQEAAAAAAAAAAAAABggEBQcDAQL/xABNEAACAgEBBQQDCQsKBQUAAAABAgADBBEFBhIhMQcTQVEiYXEIFDJCgZGSodEXGCNSVFVic5OxszM0NUNydIKyweEVJFPS00RjoqTw/8QAGgEBAAMBAQEAAAAAAAAAAAAAAAMEBQYCAf/EACsRAQACAQMCBAQHAAAAAAAAAAABAgMEESESQQUxUYETImHhIzIzcZGxwf/aAAwDAQACEQMRAD8A7hERAREQEREBERAREQERrEBERAREQEREBERAREQEREBERAREQEREBERAREQEREBERAREQEREBERAREQEREBERAREQEREBETxzMxKUayxgtajVmY6ACB7SO7f39xMMlbLOO0f1dfpOPU3gvykTnm+HafbkFq8QtVR0L9LLPl+IvqHPzPhIJL+LRzPN0Vsno6FtPtkvbUY9KVjzcl2+YaKPrkeye0HPs65Tj1IET/Koken1ELEBQSSQAANSSegA8TL1cGOvlVFNpnu7D2S7WuyKsk32vYVdAC7FtAVOoGvST6Qrs02A+FTYLmAttKuax1QAaAE9C3mB0k1mNlvS15mk8LNYmI5IiJG+kREBERAREQEREBERAREQEREBERAREQEREBERAREQEREBERAREQEREBERAREQEREBERA/LuACSQABqSToAPEkzh2/wBvq2daUrJGKh9Ef9Qj+sb/AEHgOfUyZ9re8ZpoXGrOj3al9OorB0I/xHl7A04/NLSYY/Un2Q5LdiImRs/Z9mRYtdKF7GOgA+sk9AB1JPITQmduZQvPGxmsdUrUs7EBVUakk+AE6pupuguCA9mj5ZHUc1p16qnm/m3yDzORu1uxXgJyIfJYaPb4DzSvyXzbqfZym2s0RC7kJWvMu7BUUdNSzEATjfFPGLZZnBpefWY/xp6fTRX58j6GIOoPPzm62ftHj5Nyb9/+8jTbWxxUtxyccUOxRbDegrZhrqocnhJ5Hx8DMwD0VYc1YAqykFSDzBVhyPyGYWC+o0c9U1nbvwt3imWNt+Uoia3Z+09fRfr4Hz9R9c2U6bBnpnp1UlQvSaTtJERJ3giV+f3R+UCR70o+lZ9s+ffI5X5JR9Kz7YFgolffvkcr8ko+lZ9s6R2a9qVW1kKMBVmJqWq15Mv49ZPMjzHUezQwJ1ERARMbaWUaqbbAASiO4B6EqpYA/NODffI5X5JR9Kz7YFgonCNk+6Fybsimo4tAFllaEhrNQGYKSOfrnd4CJgbf2gcfEyLlALVU22AHoSiM4B08OU4Z98jlfklH0rPtgWCiV9++RyvySj6Vn2x98jlfklH0rPtgWCiV+X3SOT44lH07PtmXR7pVx8PAQ/2cgr++swO7ROR7O90diNp3+NfWfNSlgHt5qfqk43f7RMDPIXGykNh6Vtqlh9QRwC3yawJJERAREwNs7eow6+8yrkqr83bTU+Sjqx9QBMDPico2z7onDqJGNTdeR8Y6VIfYW1b51Eimb7pDKJ/A4lCD9NrLD9RSBYKJWyz3Qu0j0XGHspb/AFcz7V7obaQ6pjN7aX/0sECyUTg2zfdJ2j+c4VbDzqtZD8zBtfnE6Jun2u4G0WVEsNV7chVeApY+SsCVY+rXX1QJrERAREQEREBERAQYn5dtAT5DWBwHf3anvjaGQ2uqq3dr7K/R+tgx+WR+fqyziYserEk+0nU/vmx2Bu9bm28FQ0Uc3sb4Fa+bHz8h1M3/AJcdOZ2iFTm0vHY+x7cu0VUrqx5k9FVfF2PgonWdg7ArwaylXpWMB3lpGjP+iPxU9Xj4z22TsmrEq7qgcuRdz8Oxh8ZvV5L0EzK04mA8yB850nD+K+MW1M/Bwfl9fX7NbT6aKR1X82o3i2nfSgTCxWycywaovD+CqXp3trkhRzB4VJGuhPQTU767i5+Xs/GxhkV8ZPe5dt9pUPZoOFECqQK1JbRQAPQTxmlbbG2s3atSd1lUbNGSo9CiypTStnV7NNW1Qc+enPpNP2u7o7QzdrXWU4l1lIWpUZUJUgVqW0P9stNDTaeuCkVr7/VBe83neUs2j2Z22bv42CL8fvqrjYbDYwpOrXHRX4dSdLAOngZlbB3S2ljbIahbqzl47l8VqrOOu1DzbGsDgAqTxacXQleY4ZqNq7p5Tbq42KuNYcpbATVw+mv4a5tdPYwPyzB7D91s7D2hb75xrqqbKHUsykLxB62Xn56BvnlhGnewtp2X1n3xjvjZKaC2lwdBr0sqbo9Z0PME6EaHwJkuz9p9Ff5G/wBD9s5JuhtbbWPnLjZdWVdgtaajZdQ7cKklVtFxGugPCdSSNPnnR5zuridFmjJi4ie3Zex/i12t2SoGJpdn7S4dFf4PgfL/AGm5B1mzptVTUV6q+8KuTHNJ2lSG34R9phOoi34R9phOolpG6F2qdlb7Mc3Y4L4DnkeZakk8q3PivgrePQ8+sD2ftCzHtS2lylqEMrKdCCPGXSysNLq2rtUPW4KsrDVWB5EEeIlae1XssfZdhuoDPgueR6mknpW58R5N49Dz6h1/su7Ua9q1d3bomcg9NOgsA/rK/V5r4eyT6UmwM+yi1LaXZLUIZWU6FSPESzPZb2pV7VrFVxCZyD0l6C0DrZX/AKr4eyBMdv8A80yf1Nv+RpS2XS2//NMn9Tb/AJGlLYGz3Y/nuJ+vo/iLLnSmO7H89xP19H8RZc6Bpt9f6Nzv7rk/wXlN5cjfX+jc7+65P8F5TeAEtbX2P7KIB95J0H9Zb/3yqUu9T8FfYP3QIc/Y3sk/+iX5Lbh+55ptqe5+2daD3Juobw4bONflWwEn5xOmxAqtv/2UZOyfwhIuxSQBcgI4SegsQ68BPgdSPXrykIBl0N4dmJk4l9NgBSyt1Ovhqp0PtB0I9YEpcYHVuzHtnuxbEx8+w24jEKLHJNlHgDxHm1fmDzA6dNDYpW1Go6Sj8tr2U57X7GwXc6t3fBqfEVu1S/UggSDbO0RjY197DVaa7LCB1IRS5A9ukp/vLvNftDIa/Jcs56D4qL4Ii/FUf7nU85cjIx1sRkdQyOpVlPRlYaEH1EEicA3x9z9kVOz7OIupPMVMwW1P0QW0Vx69QfUesDkMsX2X9luzjg4+TbWmVdagcmz0q0J61iv4Pon0TxAnUHp0nBdq7uZOKdMnHtq/WVsoPsYjQ/IZ6bE3pysIk4mRbVqdSEc8LHzZPgt8ogW5q3YxFGi4mOB5CisD6lmv2r2dbOyVK24VHP4yVitx7HTRvrnAsPt12rX8K6uz9ZRX+9Apm7w/dH5i/wArjY7j9HvEP1sw+qBrN6uw/NpyrFwqXvxeRrcvWG0I14W1YcwdRrpz018dJqR2PbW/In/aU/8AfOkbP90nST/zGFanrqtWz6mCfvky2H2w7MyyFXJFTn4t6mv5OM+hr/igZXZp79Gz0TaaMuTWzJq7KzWIACjkqTqdCV1PM8Gp6yVT4rAjUcwZ9gIiICIiAiIgJ+bF1BHmNJ+oMCsLpwkg9QSD8nKbTd3eS3Cs4q/SRtA9bfAcevyI8GHMfOJ778bM977QyE00UuXX+zZ6Y+Ykj5Jopv7Vy05jeJVOazw7bsvalWVULaG1Toyn4dbfiuP3HoZl1PwsD5EH5jrOLbF23bh2iyltD0ZTzV18UceI/wDwnWNh7dqza+Onky6d5UTq1Z8/0k8m+fQzhfFfB7aWfjYea/19mtp9TGSOm3mhT5u28HatQvsyLNnNkqOMKtlZpazQFmAJT0SOunSYHap2i7SwNq3U0ZJSjhqZF7qpgA1a8XNkJPp8XjJ/vFRmMgs2dkmrKrGgrfQ03r14GVwVRx4Py66E6aEaPfjfaynCxcqzZ+PaSTTk15NJ46LgAQo16IdHIOnMFSDzmnp9RXPSLV9/or3pNJ2l5bT36zE3Yx81b9Mt3Aazu6+Y721dOArw9FHQeEwOxnf7P2hn2Jl5JsoSh3K93Uo1461U6ogPxjNntDf+tN38bMOBjMtlxrGMVHcoQ9w4lXh6+gT0+MZ67ub3ZFmynyMfBoqyr3NWJVj1acXDya6wnkK1PFzOg9AAn0hLDw0u6OftvMzlutfIr2ctpsbvFWtWrBLLWqkBnB5Ly169Z0YTX7DxshKyc3Ja/JfQ2MOVSacxXUgAUKPFtNWPqAkj2fszXRnHLwHn6z9k5zWTOtzxjxcxHfsvYtsVOq3d57P2bx+k3wfAef8AtN0q6DQT6BE2dNpaaeu1fPvKrkyTed5Ugt+EfaYTqJ9tHpH2mfEHMS0jXeE8szDS6t67UD1uCrKw1VgeoInqJ9gVg7U+yx9l2G6gF8Fz6LdTST0rc+Xk3j0PPrBMHOeixLKXKWoQysp0KkdCDLp5uEl9b12oHrcFWVhqGB6giVm7U+y19l2d7QGfBc+i3U1E9K3P7m8fb1Dp+5naom1MDIqu0TOSi3iXotoFba2V+vzXw6jl0rfPSi5kYMjFWHQqSCPDkRPxpA2W7H89xP19H8RZc6Ux3YH/ADuJ+vo/iLLnQNNvr/Rud/dcn+C8pvLkb6f0bnf3XJ/gvKb6QEu9T8FfYP3SkWk6ivuh9ogad1i8v/at/wDLAsfEre/uh9pEcq8UesU2f62TS7U7ZtqXgg5RrU+FKJWfkcDjH0oHcu1Tf6rZ2HagcHMtRkqrB9IcQK96w+Kq6kjXqRoPHSq0ylruybDoLLrWOp0DWOx8z1JMmO73YvtLLILUe96z1fI9A/s/hk/IPbAhmz8B77UqpUva7BVUdWJOgEuHulsIYODjYwIJqrVSR0LdXYeosWPyyP7gdlWNskcYJuyiNDc400B6rWnPgB9pJ89OUm0DQb57607JoS7JWxkawVjulViGKsw14mUaaIfGQz74rZ3/AEsv9lV/5ZN98d1a9p4dmNaSA2hVwNSjrzVwPH1jxBI5aysW9fZtm7NZu+pZqR0urBaojzLD4HsbQwO77vdteDn5NWNUmQtlpKqbK6wmoUtoSLD1006dSJKM3c3Bv1NuFjOT4tRXxfS01lO6L2rZXRirqQysp0KkHUEEdCD4zqewvdD5lKhcmmvI0+PqarD/AGiAVJ9iiB1XJ7Gtk2dcNVP6FtqfUH0+qaHafueMCwHubL6W8PTV0HtVhqfpCaP75caf0cdf70NP4U1u0vdIZLjTHxKaz5u72kesAcA+eBAd+ty7Nk5fve11fVQ6OvIMhLKCVPwTqrAjn06mR2bDbu3r869rsqw2WtpzOg0A6KqjkqjyE2+7fZtn55HcYzis/wBbYDXUB58TfC/w6n1QOh+533mva+7Ddy+MtRtQMSe6ZXRdF8lbjPLpqNR1Ovd5Duzbs4r2PSwDd5k2ad7ZpoOWuiIPBBqfWTzPgBMYCIiAiIgIiICIiBzrtd3c7ypMqsatV6NnmayeTf4WPzMfKcklnbqQ6lWAKsCCCNQQeRBHiNJwnfnc5tn3aqCcZye7b8Xx7tj+MPDzHPz009Hm4+HPsgyV7oxMnZ20rMe1baXK2L0I+sEdCD4gzGiX5iJ4lE7Bu3vNXnJ6ICZCjV6v3vX5p6uq+zQzaZdK3VNVcq2UtprXYoZDodRyPrAPyTiGLlPU6vWxV1Oqsp0IPmJ1TdXe5c4BH0TLA5qOS26dWr8m8SnyjyHG+KeEXwTOfS7xHeI7ft9Gnp9TFvkyMyzdvFbHTGONWcatzYlR4yiueLVtOL9JuR5c+k2NShUWtAFrQBVRQFVQOgCjkJ9A16dZudn7N4fSf4Xl5f7zCwxqdZPR1Tt39Fu848Ub7PPZ+zNNGcc/AeXrPrm0iJ02DBTBTppChe83neSIiTvCO/c72b+b8X9gn2R9zrZv5vxf2CfZJFEBERATxzMNLkau1FethoyOoZWB8CDyIntECO/c62b+b8X9gn2R9zrZv5vxf2CfZJFEDQU7gbPRlZcDGVlIIIpQEEHUEHTrrN/EQPPIx1sRksUMjgqysNQysNGUjxBBImh+51s3834v7BPskiiBHfudbN/N+L+wT7I+51s3834v7BPskiiBHR2d7N/N+L+wT7JkUblYNfNMHFU+Yxqtfn4ZuogedNCoNEUKPJQAPmE9IiAiIgIiIGm2huZg5BJuw8d2PVmpTi+lpr9c0t3Y5sluuEo/s23L/lcSZxAgw7E9kfkf/wBjI/8AJMnH7ItlIdRg1n+01j/UzGTCIGr2futiY51oxKKz5pSit9IDWbSIgIiICIiAiIgIiICIiAmNtHZ1eRW1dyB62GhU/v8AUR1BHSZMR5DiG9/ZxdhlrKQbcbrqBq9Y8nA6j9IcvPSQ6Wg0kU3g7NsXLJYKabTz46tACfNk+CfqPrmhi1m3F/5Q2x+jhU/VdhUgqSGBBBB0II5gg+Bk32p2RZdeppau5fUeB/oty/8AlI9k7nZtfwsS7/DWWHzrqJermx28pRdMw6l2abfbNqsa5QbqiqmwfHBBIYjoG5cyOsm0552P4NlVeSLa3Ql69A6MuvonpxAazocxctKUvaKRtC1WZmI3IiJG+kRECHZPaD3VO03sp0swbe7WsOSbuMJ73OvD6JcuBpodPXPXE38Fv/ChXWCc9Xc+n/IrVXx2+HpEMeDw5yO7e2Bc236lStvemScXJvsCngD4XfcCMdNBqe65eyNx9g3VbXyVsrK4uGt64zFSFYZd/vj0WI0bhXVTpAm1++OGmQMd8ulcgkDuzYobU9FPkx1GgPPnG1978PEbgycqmp9A3C7gNoxIBC9SNQfmM5dbimvZuZs23Bvs2lbdcVcY7FLmstLV5XvjThAVSNSSCOHTzkt2ZsZhtwtfWbAuzqK+9ZCULiwiwBiNOIjmR10MDe7N3p77OzcYqFTFrx37wt8PvlZydNNFAAHn4zX29pOM+ViUYltWQb7XrcpaD3QVC/Fwj4WumgPTkesj+2th5F+RvEtNb8V2LiLUeEhbCtT8SKx5E/F6/G5zxqzUysvYnvfCyKzjsy2s+G9a0juCvdFyo6N5cunnAnO+u8h2dhWZIr7woaxwFuHXjsSv4Wh0049enhN5Ib2u4r27IyFqR3ctjkKilmOl9THRVGp5An5Jm7O33qybBTXTlo78Wj24dqIuiltS7DQdPHx0EDNTfDDOR72GVScnXh7oWLxcXimn436PX1T5tbfLDxLBXk5VNVhAIV7ADoehI8B6zOS7D3btamjAyb8uq1LtTWmzFZEdbC4yFzAupUnQ8fFrzIPKb3fHNyXv2hVY2WgKcONVjYC3Jkoa+fHca219IsCCV4fDnA6JtXeTGxK1syMiuut9OFmcAPqNRw/jcufLwmt3d31qy1zbC1aY2Nc1Yu70Gt0VEfvS/wAEA8X1dZCsKp8RtiZOTRc+PXgdw3DQ9jY9xVCGasAsuoHBrp4aTBs2HfkbN2p3GNdUrbRW8UNj8NllKipiFpYaMeXFwnqV068oHUtkb1YuWrnGyarRX8PgcHhHPmw6gcjz6cp+dl73YeVYasbKqttC8ZWtwxC6gcXL2j5xIRuzs7v8m7K98ZNtiYr0/hdmjFVg+pFYIVeNlZRy0Omo0kk7MdmCjZWGpq7uzuvTBThfiYktxAjXUnnzgb3ae26MUKcm+qkMdFNtioGPkOIjWZfFqNRofLy9UhvaF2ZVbYNDPdZU1XENVAYMrEEgg9D6I0Pzg8pLNn4K0U11V68FaJWup1OiKFXU+J0AgQfL7VxVsunNfHPeWXNS1AfUoa2s708XDzCpUW6eIkjq3l49onERAUXGXIa0N0L2cCVhdOeoBbXWQXZO6Flu186i+phg1nMtrcqQjNtCupGVSRoeFe+HLoWM+7gbCy7MLaZuVqsuypcOouGU/wDLY3dJYCfBncniHiDAn2Dvhh33minLpe8a/g1sUty6gfjaac9NdNJ8u3ywkuFDZVIyC4qFXeDj4zoAnD1B1IHyznGPX74x9k4dGDfVmYt2M1rvjtWlAp/l374jR+MgkAE8WvnpJXuTsrhzdr2WU6M+WCjtXoWUVqQVYjmAxPMeMDZbC3xS+vNtv4KKsXJvxyzWDh0p4R3jMdANSx5ewc547J3+py9oLjYrV21e9mvNyWa6MLVq7orp6J0bi5+Y5SEZGxrzg5h7ix1r25ZkvT3Z4r8dbFLcCEfhFPI8uR4TN5sHLXJ2+cijHuSg4BQ22Yz0rY4vQ8iyjiIXlz/FOnIQJNvJvMcK3DDVg0ZFwoezi0NTuPwR4dOYZgQTqNPXPu0N5Sm0MXDrrDtalttjcWnc1poFfTQ8XE54R0jffYHv7AyKF/lGXirPQrah46jr4eko+QmaDs2quybMnaGZU9V9wpoSuxSrJXSg4yARqA9pdv8ACIG62Zvavva2/NsxqUrusr4kyA9eitooLEDSzzXr+4fnaW+dRwLcrBuxrhXwjV7wlQJZQQ7/ABDo2oB011HnITjbJX/hli5deWhXaWRdW+PQ7W0sHZq7ynCSa9NRrofhD2jx2jfl5exNq1vW9wDUii8YbUW5QL1l2NGmuq6AcQHMD1QOl7X3oxsMJ77yKqS/QO4BPnoOpA89J+8veTGpqrttyKUps04LGsUI+oLDhfXQ8gT8khu1LRhbYvycvGtux78aqumyuhrhWULd5QVUEqXJDeR+eaTD3buGHslLcZ1Q7UN/cFC3velzayLYACFA1BOvTi584HTtjbw4+ahfFvruVToSjA8J8iOo+WbGQ7YmA1e3NouKytVlGIeLgIR3XjB9LTRmAIkxgIiICIiAiIgIiICIiAiIgI0iICIiAiIgIiICIiAiIgIiICIiAiIgIiICIiAiIgIiICIiAiIgIiICIiAiIgIiICIiAiIgIiICIiAiIgIiICIiAiIgIiICIiAiIgIiICIiAiIgIiICIiAiIgIiICIiAiIgIiICIiAiIgIiICIiAiIgIiIH/9k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3345" name="Picture 33" descr="http://www.freelogovector.com/gallery/f/Fox%20logo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967079"/>
            <a:ext cx="620713" cy="47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http://spirablog.com/wp-content/uploads/2011/02/QVC-Logo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95566"/>
            <a:ext cx="593725" cy="59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anttoworkintelevision.files.wordpress.com/2011/08/bbc-logo-2121780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7" y="1110158"/>
            <a:ext cx="704850" cy="50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bodoquena.net/provedores/952/imagens/site%20terr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648373"/>
            <a:ext cx="803275" cy="61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vancouversun.com/health/6599936.bi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5" b="28065"/>
          <a:stretch>
            <a:fillRect/>
          </a:stretch>
        </p:blipFill>
        <p:spPr bwMode="auto">
          <a:xfrm>
            <a:off x="3813174" y="4059947"/>
            <a:ext cx="1100138" cy="3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http://4.bp.blogspot.com/-zzOYcnUfbeE/TZS_MrSbUeI/AAAAAAAAAII/23eYp4pC_OM/s1600/tf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129210"/>
            <a:ext cx="701675" cy="28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www.userlogos.org/files/logos/Karmody/globo_0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1"/>
          <a:stretch>
            <a:fillRect/>
          </a:stretch>
        </p:blipFill>
        <p:spPr bwMode="auto">
          <a:xfrm>
            <a:off x="5967412" y="1687662"/>
            <a:ext cx="792162" cy="50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bectu.org.uk/graphics/pics/library/bbc/redbeelogo200607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70649"/>
            <a:ext cx="530225" cy="52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2213" y="59904"/>
            <a:ext cx="6537325" cy="628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/>
              <a:t>Успех с глобальными брендами</a:t>
            </a:r>
            <a:endParaRPr lang="en-US" dirty="0"/>
          </a:p>
        </p:txBody>
      </p:sp>
      <p:sp>
        <p:nvSpPr>
          <p:cNvPr id="112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4A4E24-6D8E-4127-AA4B-71A90D4421AF}" type="slidenum">
              <a:rPr lang="en-US" altLang="en-US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pic>
        <p:nvPicPr>
          <p:cNvPr id="31" name="Picture 2" descr="http://corporate.comcast.com/images/Comcast-Log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20393"/>
          <a:stretch>
            <a:fillRect/>
          </a:stretch>
        </p:blipFill>
        <p:spPr bwMode="auto">
          <a:xfrm>
            <a:off x="3259138" y="2237101"/>
            <a:ext cx="1335087" cy="52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4.bp.blogspot.com/-LtYRyqRzVLA/T_eb60s_VZI/AAAAAAAAV5E/HFsmUGz2PWg/s1600/TheWeatherChannel-logo-Aug2005-present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2" y="2368069"/>
            <a:ext cx="501650" cy="5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http://www.multichannel.com/sites/default/files/imagecache/blog_home_page_block/vubiquity%20logo_0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2730020"/>
            <a:ext cx="2038350" cy="76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www.cultureclimax.com/wp-content/uploads/2011/03/Warner_Brothers_logo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5" b="8763"/>
          <a:stretch>
            <a:fillRect/>
          </a:stretch>
        </p:blipFill>
        <p:spPr bwMode="auto">
          <a:xfrm>
            <a:off x="1862137" y="2283534"/>
            <a:ext cx="774700" cy="7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" descr="http://www.logoeps.com/wp-content/uploads/2011/06/telefonica-logo-vector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5" b="33607"/>
          <a:stretch>
            <a:fillRect/>
          </a:stretch>
        </p:blipFill>
        <p:spPr bwMode="auto">
          <a:xfrm>
            <a:off x="5200649" y="2945521"/>
            <a:ext cx="1493838" cy="4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://bobcarrblog.files.wordpress.com/2012/02/foxtel-logo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2" y="2268057"/>
            <a:ext cx="1636712" cy="59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blogimages.thescore.com/mlb/files/2012/08/MLB-Logo-90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706713"/>
            <a:ext cx="790575" cy="40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www.brandsoftheworld.com/sites/default/files/styles/logo-thumbnail/public/062011/via-thumb_0.jpg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5" b="38017"/>
          <a:stretch>
            <a:fillRect/>
          </a:stretch>
        </p:blipFill>
        <p:spPr bwMode="auto">
          <a:xfrm>
            <a:off x="7137400" y="3211031"/>
            <a:ext cx="1330325" cy="30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livetvradios.com/images/tv/1_NDR_Logo_2001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4" y="3259848"/>
            <a:ext cx="920750" cy="73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http://www.creativereview.co.uk/images/uploads/2010/02/569mtv_logo_stripped_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2" y="1713856"/>
            <a:ext cx="703262" cy="4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ukproxyserver.com/images/wilmaa_logo_tv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122066"/>
            <a:ext cx="1360487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7" name="TextBox 7"/>
          <p:cNvSpPr txBox="1">
            <a:spLocks noChangeArrowheads="1"/>
          </p:cNvSpPr>
          <p:nvPr/>
        </p:nvSpPr>
        <p:spPr bwMode="auto">
          <a:xfrm>
            <a:off x="4343400" y="4524426"/>
            <a:ext cx="47148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 dirty="0"/>
              <a:t>* </a:t>
            </a:r>
            <a:r>
              <a:rPr lang="ru-RU" altLang="en-US" sz="1200" b="1" dirty="0" smtClean="0"/>
              <a:t>Не полный список публично анонсированных заказчиков</a:t>
            </a:r>
            <a:endParaRPr lang="en-US" altLang="en-US" sz="1200" b="1" dirty="0"/>
          </a:p>
        </p:txBody>
      </p:sp>
      <p:pic>
        <p:nvPicPr>
          <p:cNvPr id="11298" name="Picture 36" descr="http://www.lyngsat-logo.com/hires/nn/nhk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098253"/>
            <a:ext cx="1368425" cy="51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27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19150"/>
            <a:ext cx="1752600" cy="973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819150"/>
            <a:ext cx="1752600" cy="973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819150"/>
            <a:ext cx="1752600" cy="973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819150"/>
            <a:ext cx="1752600" cy="973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809750"/>
            <a:ext cx="1752600" cy="973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1809750"/>
            <a:ext cx="1752600" cy="973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1809750"/>
            <a:ext cx="1752600" cy="973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6600" y="1809750"/>
            <a:ext cx="1752600" cy="973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2800350"/>
            <a:ext cx="1752600" cy="973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7000" y="2800350"/>
            <a:ext cx="1752600" cy="973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800" y="2800350"/>
            <a:ext cx="1752600" cy="973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86600" y="2800350"/>
            <a:ext cx="1752600" cy="973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" y="3790950"/>
            <a:ext cx="1752600" cy="9736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7000" y="3790950"/>
            <a:ext cx="1752600" cy="973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76800" y="3790950"/>
            <a:ext cx="1752600" cy="9736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86600" y="3790950"/>
            <a:ext cx="1752600" cy="9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2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Андрей Гурьянов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andreyg@elementaltechnologies.com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33650"/>
            <a:ext cx="7391400" cy="3429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dirty="0" smtClean="0">
                <a:latin typeface="Calibri" panose="020F0502020204030204" pitchFamily="34" charset="0"/>
              </a:rPr>
              <a:t>Спасибо за внимание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4891088"/>
            <a:ext cx="45720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17D1937-DC66-49F7-8BF4-BF682A4FD6B3}" type="slidenum">
              <a:rPr lang="en-US" altLang="en-US" sz="8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7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компании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724614"/>
            <a:ext cx="8839200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Arial" charset="0"/>
                <a:cs typeface="Arial" charset="0"/>
              </a:rPr>
              <a:t>Образована в 2006г. командой, совершившей революци</a:t>
            </a:r>
            <a:r>
              <a:rPr lang="ru-RU" sz="1600" dirty="0">
                <a:latin typeface="Arial" charset="0"/>
                <a:cs typeface="Arial" charset="0"/>
              </a:rPr>
              <a:t>ю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latin typeface="Arial" charset="0"/>
                <a:cs typeface="Arial" charset="0"/>
              </a:rPr>
              <a:t>дисплеев в </a:t>
            </a:r>
            <a:r>
              <a:rPr lang="en-US" sz="1600" dirty="0" err="1" smtClean="0">
                <a:latin typeface="Arial" charset="0"/>
                <a:cs typeface="Arial" charset="0"/>
              </a:rPr>
              <a:t>Pixelworks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Arial" charset="0"/>
                <a:cs typeface="Arial" charset="0"/>
              </a:rPr>
              <a:t>Офисы в США</a:t>
            </a:r>
            <a:r>
              <a:rPr lang="en-US" sz="1600" dirty="0" smtClean="0">
                <a:latin typeface="Arial" charset="0"/>
                <a:cs typeface="Arial" charset="0"/>
              </a:rPr>
              <a:t>, </a:t>
            </a:r>
            <a:r>
              <a:rPr lang="ru-RU" sz="1600" dirty="0" smtClean="0">
                <a:latin typeface="Arial" charset="0"/>
                <a:cs typeface="Arial" charset="0"/>
              </a:rPr>
              <a:t>Великобритании, Гонконге и Сингапуре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Arial" charset="0"/>
                <a:cs typeface="Arial" charset="0"/>
              </a:rPr>
              <a:t>Представители в Японии, Китае, России, Индии, Бразилии</a:t>
            </a:r>
            <a:r>
              <a:rPr lang="ru-RU" sz="1600" dirty="0">
                <a:latin typeface="Arial" charset="0"/>
                <a:cs typeface="Arial" charset="0"/>
              </a:rPr>
              <a:t>	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Arial" charset="0"/>
                <a:cs typeface="Arial" charset="0"/>
              </a:rPr>
              <a:t>Очень быстрорастущая компания</a:t>
            </a:r>
            <a:r>
              <a:rPr lang="en-US" sz="1600" dirty="0" smtClean="0">
                <a:latin typeface="Arial" charset="0"/>
                <a:cs typeface="Arial" charset="0"/>
              </a:rPr>
              <a:t>, </a:t>
            </a:r>
            <a:r>
              <a:rPr lang="ru-RU" sz="1600" dirty="0" smtClean="0">
                <a:latin typeface="Arial" charset="0"/>
                <a:cs typeface="Arial" charset="0"/>
              </a:rPr>
              <a:t>ежегодно удваивающая оборот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600" dirty="0" smtClean="0"/>
              <a:t>26 </a:t>
            </a:r>
            <a:r>
              <a:rPr lang="ru-RU" sz="1600" dirty="0"/>
              <a:t>место в ТОП-500 самых быстрорастущих компаний в Америке в области технологий, медиа, </a:t>
            </a:r>
            <a:r>
              <a:rPr lang="ru-RU" sz="1600" dirty="0" smtClean="0"/>
              <a:t>телекоммуникаций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600" dirty="0" smtClean="0"/>
              <a:t>Финалист в </a:t>
            </a:r>
            <a:r>
              <a:rPr lang="ru-RU" sz="1600" dirty="0"/>
              <a:t>четырех (!) категориях опроса журнала </a:t>
            </a:r>
            <a:r>
              <a:rPr lang="ru-RU" sz="1600" dirty="0" err="1"/>
              <a:t>Streaming</a:t>
            </a:r>
            <a:r>
              <a:rPr lang="ru-RU" sz="1600" dirty="0"/>
              <a:t> </a:t>
            </a:r>
            <a:r>
              <a:rPr lang="ru-RU" sz="1600" dirty="0" err="1"/>
              <a:t>Media</a:t>
            </a:r>
            <a:r>
              <a:rPr lang="ru-RU" sz="1600" dirty="0"/>
              <a:t>: </a:t>
            </a:r>
            <a:r>
              <a:rPr lang="ru-RU" sz="1600" dirty="0" err="1"/>
              <a:t>Encoding</a:t>
            </a:r>
            <a:r>
              <a:rPr lang="ru-RU" sz="1600" dirty="0"/>
              <a:t> </a:t>
            </a:r>
            <a:r>
              <a:rPr lang="ru-RU" sz="1600" dirty="0" err="1"/>
              <a:t>Software</a:t>
            </a:r>
            <a:r>
              <a:rPr lang="ru-RU" sz="1600" dirty="0"/>
              <a:t>, </a:t>
            </a:r>
            <a:r>
              <a:rPr lang="ru-RU" sz="1600" dirty="0" err="1"/>
              <a:t>Hardware</a:t>
            </a:r>
            <a:r>
              <a:rPr lang="ru-RU" sz="1600" dirty="0"/>
              <a:t> </a:t>
            </a:r>
            <a:r>
              <a:rPr lang="ru-RU" sz="1600" dirty="0" err="1"/>
              <a:t>Encoder</a:t>
            </a:r>
            <a:r>
              <a:rPr lang="ru-RU" sz="1600" dirty="0"/>
              <a:t> (</a:t>
            </a:r>
            <a:r>
              <a:rPr lang="ru-RU" sz="1600" dirty="0" err="1"/>
              <a:t>On-Demand</a:t>
            </a:r>
            <a:r>
              <a:rPr lang="ru-RU" sz="1600" dirty="0"/>
              <a:t>), </a:t>
            </a:r>
            <a:r>
              <a:rPr lang="ru-RU" sz="1600" dirty="0" err="1"/>
              <a:t>Hardware</a:t>
            </a:r>
            <a:r>
              <a:rPr lang="ru-RU" sz="1600" dirty="0"/>
              <a:t> </a:t>
            </a:r>
            <a:r>
              <a:rPr lang="ru-RU" sz="1600" dirty="0" err="1"/>
              <a:t>Encoder</a:t>
            </a:r>
            <a:r>
              <a:rPr lang="ru-RU" sz="1600" dirty="0"/>
              <a:t> (</a:t>
            </a:r>
            <a:r>
              <a:rPr lang="ru-RU" sz="1600" dirty="0" err="1"/>
              <a:t>Live</a:t>
            </a:r>
            <a:r>
              <a:rPr lang="ru-RU" sz="1600" dirty="0"/>
              <a:t>), MPEG-DASH </a:t>
            </a:r>
            <a:r>
              <a:rPr lang="ru-RU" sz="1600" dirty="0" err="1"/>
              <a:t>Product</a:t>
            </a:r>
            <a:r>
              <a:rPr lang="ru-RU" sz="1600" dirty="0" smtClean="0"/>
              <a:t>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600" dirty="0" smtClean="0"/>
              <a:t>CSI </a:t>
            </a:r>
            <a:r>
              <a:rPr lang="en-US" sz="1600" dirty="0"/>
              <a:t>Awards 2013 </a:t>
            </a:r>
            <a:r>
              <a:rPr lang="en-US" sz="1600" dirty="0" smtClean="0"/>
              <a:t>- Best </a:t>
            </a:r>
            <a:r>
              <a:rPr lang="en-US" sz="1600" dirty="0"/>
              <a:t>Video Processing </a:t>
            </a:r>
            <a:r>
              <a:rPr lang="en-US" sz="1600" dirty="0" smtClean="0"/>
              <a:t>Technology</a:t>
            </a:r>
            <a:endParaRPr lang="ru-RU" sz="1600" dirty="0" smtClean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600" dirty="0" err="1" smtClean="0"/>
              <a:t>ConnectedWorld.TV</a:t>
            </a:r>
            <a:r>
              <a:rPr lang="ru-RU" sz="1600" dirty="0" smtClean="0"/>
              <a:t> </a:t>
            </a:r>
            <a:r>
              <a:rPr lang="ru-RU" sz="1600" dirty="0" err="1" smtClean="0"/>
              <a:t>Awards</a:t>
            </a:r>
            <a:r>
              <a:rPr lang="ru-RU" sz="1600" dirty="0" smtClean="0"/>
              <a:t> 2013 – </a:t>
            </a:r>
            <a:r>
              <a:rPr lang="ru-RU" sz="1600" dirty="0" err="1" smtClean="0"/>
              <a:t>Best</a:t>
            </a:r>
            <a:r>
              <a:rPr lang="ru-RU" sz="1600" dirty="0" smtClean="0"/>
              <a:t> </a:t>
            </a:r>
            <a:r>
              <a:rPr lang="ru-RU" sz="1600" dirty="0" err="1" smtClean="0"/>
              <a:t>Delevery</a:t>
            </a:r>
            <a:r>
              <a:rPr lang="ru-RU" sz="1600" dirty="0" smtClean="0"/>
              <a:t> </a:t>
            </a:r>
            <a:r>
              <a:rPr lang="ru-RU" sz="1600" dirty="0" err="1" smtClean="0"/>
              <a:t>technology</a:t>
            </a:r>
            <a:endParaRPr lang="ru-RU" sz="1600" dirty="0" smtClean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600" dirty="0" err="1" smtClean="0"/>
              <a:t>Leading</a:t>
            </a:r>
            <a:r>
              <a:rPr lang="ru-RU" sz="1600" dirty="0" smtClean="0"/>
              <a:t> </a:t>
            </a:r>
            <a:r>
              <a:rPr lang="ru-RU" sz="1600" dirty="0" err="1" smtClean="0"/>
              <a:t>Lights</a:t>
            </a:r>
            <a:r>
              <a:rPr lang="ru-RU" sz="1600" dirty="0" smtClean="0"/>
              <a:t> </a:t>
            </a:r>
            <a:r>
              <a:rPr lang="ru-RU" sz="1600" dirty="0" err="1" smtClean="0"/>
              <a:t>Awards</a:t>
            </a:r>
            <a:r>
              <a:rPr lang="ru-RU" sz="1600" dirty="0" smtClean="0"/>
              <a:t> 2013 – </a:t>
            </a:r>
            <a:r>
              <a:rPr lang="ru-RU" sz="1600" dirty="0" err="1" smtClean="0"/>
              <a:t>Best</a:t>
            </a:r>
            <a:r>
              <a:rPr lang="ru-RU" sz="1600" dirty="0" smtClean="0"/>
              <a:t> </a:t>
            </a:r>
            <a:r>
              <a:rPr lang="ru-RU" sz="1600" dirty="0" err="1" smtClean="0"/>
              <a:t>New</a:t>
            </a:r>
            <a:r>
              <a:rPr lang="ru-RU" sz="1600" dirty="0" smtClean="0"/>
              <a:t> </a:t>
            </a:r>
            <a:r>
              <a:rPr lang="ru-RU" sz="1600" dirty="0" err="1" smtClean="0"/>
              <a:t>Product</a:t>
            </a:r>
            <a:r>
              <a:rPr lang="ru-RU" sz="1600" dirty="0" smtClean="0"/>
              <a:t> (</a:t>
            </a:r>
            <a:r>
              <a:rPr lang="ru-RU" sz="1600" dirty="0" err="1" smtClean="0"/>
              <a:t>Cable</a:t>
            </a:r>
            <a:r>
              <a:rPr lang="ru-RU" sz="1600" dirty="0" smtClean="0"/>
              <a:t>) </a:t>
            </a:r>
            <a:r>
              <a:rPr lang="ru-RU" sz="1600" dirty="0" err="1" smtClean="0"/>
              <a:t>category</a:t>
            </a:r>
            <a:endParaRPr lang="ru-RU" sz="1600" dirty="0" smtClean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600" dirty="0" smtClean="0"/>
              <a:t>Олимпиада </a:t>
            </a:r>
            <a:r>
              <a:rPr lang="ru-RU" sz="1600" dirty="0"/>
              <a:t>в Лондоне </a:t>
            </a:r>
            <a:r>
              <a:rPr lang="ru-RU" sz="1600" dirty="0" smtClean="0"/>
              <a:t>- более</a:t>
            </a:r>
            <a:r>
              <a:rPr lang="ru-RU" sz="1600" dirty="0"/>
              <a:t>, чем 70 стран </a:t>
            </a:r>
            <a:r>
              <a:rPr lang="ru-RU" sz="1600" dirty="0" smtClean="0"/>
              <a:t>(BBC</a:t>
            </a:r>
            <a:r>
              <a:rPr lang="ru-RU" sz="1600" dirty="0"/>
              <a:t>, </a:t>
            </a:r>
            <a:r>
              <a:rPr lang="ru-RU" sz="1600" dirty="0" err="1"/>
              <a:t>Eurosport</a:t>
            </a:r>
            <a:r>
              <a:rPr lang="ru-RU" sz="1600" dirty="0"/>
              <a:t>, </a:t>
            </a:r>
            <a:r>
              <a:rPr lang="ru-RU" sz="1600" dirty="0" err="1"/>
              <a:t>Terra</a:t>
            </a:r>
            <a:r>
              <a:rPr lang="ru-RU" sz="1600" dirty="0"/>
              <a:t>, CTV, </a:t>
            </a:r>
            <a:r>
              <a:rPr lang="ru-RU" sz="1600" dirty="0" smtClean="0"/>
              <a:t>NHK)</a:t>
            </a:r>
            <a:r>
              <a:rPr lang="ru-RU" sz="1600" dirty="0"/>
              <a:t>. </a:t>
            </a:r>
            <a:endParaRPr lang="ru-RU" sz="1600" dirty="0" smtClean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ыбран </a:t>
            </a:r>
            <a:r>
              <a:rPr lang="ru-RU" sz="1600" dirty="0"/>
              <a:t>многими компаниями в качестве </a:t>
            </a:r>
            <a:r>
              <a:rPr lang="ru-RU" sz="1600" dirty="0" err="1"/>
              <a:t>вендора</a:t>
            </a:r>
            <a:r>
              <a:rPr lang="ru-RU" sz="1600" dirty="0"/>
              <a:t> кодеров для обеспечения трансляций во время Олимпиады 2014 в Сочи</a:t>
            </a:r>
            <a:endParaRPr lang="ru-RU" sz="1600" dirty="0" smtClean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US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4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704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elemental </a:t>
            </a:r>
            <a:r>
              <a:rPr lang="ru-RU" dirty="0" smtClean="0"/>
              <a:t>ЭТО</a:t>
            </a:r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986975"/>
              </p:ext>
            </p:extLst>
          </p:nvPr>
        </p:nvGraphicFramePr>
        <p:xfrm>
          <a:off x="527050" y="1270158"/>
          <a:ext cx="8382000" cy="308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414B52E-E556-49CE-8A4D-C7C1B16667C1}" type="slidenum">
              <a:rPr lang="en-US" altLang="en-US" sz="8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HEVC – </a:t>
            </a:r>
            <a:r>
              <a:rPr lang="ru-RU" dirty="0" smtClean="0"/>
              <a:t>кодек будущего</a:t>
            </a:r>
            <a:endParaRPr lang="en-US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70F7BC2-9551-40AB-AFE7-5BD5D6596423}" type="slidenum">
              <a:rPr lang="en-US" altLang="en-US" sz="8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pic>
        <p:nvPicPr>
          <p:cNvPr id="14340" name="Picture 10" descr="C:\Users\Keith\AppData\Local\Microsoft\Windows\Temporary Internet Files\Content.Outlook\O6KNFVSU\HEVC_White_Paper_Compression_Bit_Rates_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95350"/>
            <a:ext cx="6705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23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Сложность компрессии</a:t>
            </a:r>
            <a:endParaRPr lang="en-US" dirty="0"/>
          </a:p>
        </p:txBody>
      </p:sp>
      <p:graphicFrame>
        <p:nvGraphicFramePr>
          <p:cNvPr id="15362" name="Content Placeholder 4"/>
          <p:cNvGraphicFramePr>
            <a:graphicFrameLocks noGrp="1"/>
          </p:cNvGraphicFramePr>
          <p:nvPr>
            <p:ph idx="1"/>
          </p:nvPr>
        </p:nvGraphicFramePr>
        <p:xfrm>
          <a:off x="558800" y="769938"/>
          <a:ext cx="41402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r:id="rId4" imgW="4139543" imgH="1987468" progId="Excel.Chart.8">
                  <p:embed/>
                </p:oleObj>
              </mc:Choice>
              <mc:Fallback>
                <p:oleObj r:id="rId4" imgW="4139543" imgH="198746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769938"/>
                        <a:ext cx="4140200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AA7CA54-9108-4EF4-B2DD-46DD447F82E5}" type="slidenum">
              <a:rPr lang="en-US" altLang="en-US" sz="8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graphicFrame>
        <p:nvGraphicFramePr>
          <p:cNvPr id="15365" name="Content Placeholder 4"/>
          <p:cNvGraphicFramePr>
            <a:graphicFrameLocks/>
          </p:cNvGraphicFramePr>
          <p:nvPr/>
        </p:nvGraphicFramePr>
        <p:xfrm>
          <a:off x="4749800" y="768350"/>
          <a:ext cx="4140200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r:id="rId6" imgW="4139543" imgH="1987468" progId="Excel.Chart.8">
                  <p:embed/>
                </p:oleObj>
              </mc:Choice>
              <mc:Fallback>
                <p:oleObj r:id="rId6" imgW="4139543" imgH="198746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768350"/>
                        <a:ext cx="4140200" cy="198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8" t="29129" r="3955" b="52457"/>
          <a:stretch>
            <a:fillRect/>
          </a:stretch>
        </p:blipFill>
        <p:spPr bwMode="auto">
          <a:xfrm>
            <a:off x="1258627" y="2957513"/>
            <a:ext cx="2624398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038600" y="2705100"/>
            <a:ext cx="0" cy="108585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667000" y="3790950"/>
            <a:ext cx="1371600" cy="0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TextBox 15"/>
          <p:cNvSpPr txBox="1">
            <a:spLocks noChangeArrowheads="1"/>
          </p:cNvSpPr>
          <p:nvPr/>
        </p:nvSpPr>
        <p:spPr bwMode="auto">
          <a:xfrm>
            <a:off x="4953000" y="3162300"/>
            <a:ext cx="3962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682625" indent="-225425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</a:pPr>
            <a:r>
              <a:rPr lang="ru-RU" altLang="en-US" sz="1800" b="1" dirty="0" smtClean="0">
                <a:solidFill>
                  <a:schemeClr val="accent1"/>
                </a:solidFill>
              </a:rPr>
              <a:t>Пример</a:t>
            </a:r>
            <a:r>
              <a:rPr lang="en-US" altLang="en-US" sz="1800" b="1" dirty="0" smtClean="0">
                <a:solidFill>
                  <a:schemeClr val="accent1"/>
                </a:solidFill>
              </a:rPr>
              <a:t>:</a:t>
            </a:r>
            <a:endParaRPr lang="en-US" altLang="en-US" sz="1800" b="1" dirty="0">
              <a:solidFill>
                <a:schemeClr val="accent1"/>
              </a:solidFill>
            </a:endParaRPr>
          </a:p>
          <a:p>
            <a:pPr lvl="1" eaLnBrk="1" hangingPunct="1"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35 </a:t>
            </a:r>
            <a:r>
              <a:rPr lang="ru-RU" altLang="en-US" sz="1800" dirty="0" smtClean="0">
                <a:solidFill>
                  <a:schemeClr val="tx1"/>
                </a:solidFill>
              </a:rPr>
              <a:t>направлений внутрикадрового предсказания в</a:t>
            </a:r>
            <a:r>
              <a:rPr lang="en-US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HEVC vs. 9 in H.264</a:t>
            </a:r>
          </a:p>
        </p:txBody>
      </p:sp>
      <p:sp>
        <p:nvSpPr>
          <p:cNvPr id="15370" name="TextBox 2"/>
          <p:cNvSpPr txBox="1">
            <a:spLocks noChangeArrowheads="1"/>
          </p:cNvSpPr>
          <p:nvPr/>
        </p:nvSpPr>
        <p:spPr bwMode="auto">
          <a:xfrm>
            <a:off x="1558925" y="1085850"/>
            <a:ext cx="23098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900" b="1">
                <a:solidFill>
                  <a:schemeClr val="tx1"/>
                </a:solidFill>
              </a:rPr>
              <a:t>~500 ways to encode each macroblock</a:t>
            </a:r>
          </a:p>
        </p:txBody>
      </p:sp>
    </p:spTree>
    <p:extLst>
      <p:ext uri="{BB962C8B-B14F-4D97-AF65-F5344CB8AC3E}">
        <p14:creationId xmlns:p14="http://schemas.microsoft.com/office/powerpoint/2010/main" val="103696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Расширение прогнозируемых сегментов</a:t>
            </a:r>
            <a:endParaRPr lang="en-US" sz="2400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4800" y="666750"/>
            <a:ext cx="8839200" cy="37941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2000" dirty="0" smtClean="0">
                <a:latin typeface="Arial" charset="0"/>
                <a:cs typeface="Arial" charset="0"/>
              </a:rPr>
              <a:t>Больше способов разделить картинку на различные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</a:t>
            </a:r>
            <a:r>
              <a:rPr lang="ru-RU" altLang="en-US" sz="2000" dirty="0" smtClean="0">
                <a:latin typeface="Arial" charset="0"/>
                <a:cs typeface="Arial" charset="0"/>
              </a:rPr>
              <a:t>сегменты</a:t>
            </a:r>
            <a:endParaRPr lang="en-US" altLang="en-US" sz="2000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2000" dirty="0" smtClean="0">
                <a:latin typeface="Arial" charset="0"/>
                <a:cs typeface="Arial" charset="0"/>
              </a:rPr>
              <a:t>Возможность использовать намного </a:t>
            </a:r>
            <a:r>
              <a:rPr lang="ru-RU" altLang="en-US" sz="2000" dirty="0" err="1" smtClean="0">
                <a:latin typeface="Arial" charset="0"/>
                <a:cs typeface="Arial" charset="0"/>
              </a:rPr>
              <a:t>б</a:t>
            </a:r>
            <a:r>
              <a:rPr lang="ru-RU" altLang="en-US" sz="2000" b="1" i="1" dirty="0" err="1" smtClean="0">
                <a:latin typeface="Arial" charset="0"/>
                <a:cs typeface="Arial" charset="0"/>
              </a:rPr>
              <a:t>О</a:t>
            </a:r>
            <a:r>
              <a:rPr lang="ru-RU" altLang="en-US" sz="2000" dirty="0" err="1" smtClean="0">
                <a:latin typeface="Arial" charset="0"/>
                <a:cs typeface="Arial" charset="0"/>
              </a:rPr>
              <a:t>льшие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</a:t>
            </a:r>
            <a:r>
              <a:rPr lang="ru-RU" altLang="en-US" sz="2000" dirty="0" smtClean="0">
                <a:latin typeface="Arial" charset="0"/>
                <a:cs typeface="Arial" charset="0"/>
              </a:rPr>
              <a:t>сегменты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(64x64 vs. 16x16)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A0ED73-93D2-47D1-B76F-A18B3DB31879}" type="slidenum">
              <a:rPr lang="en-US" altLang="en-US" sz="8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/>
          <a:stretch>
            <a:fillRect/>
          </a:stretch>
        </p:blipFill>
        <p:spPr bwMode="auto">
          <a:xfrm>
            <a:off x="533400" y="1587500"/>
            <a:ext cx="3894138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581150"/>
            <a:ext cx="384810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TextBox 4"/>
          <p:cNvSpPr txBox="1">
            <a:spLocks noChangeArrowheads="1"/>
          </p:cNvSpPr>
          <p:nvPr/>
        </p:nvSpPr>
        <p:spPr bwMode="auto">
          <a:xfrm>
            <a:off x="533400" y="431006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H.264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4800600" y="4310063"/>
            <a:ext cx="373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HEVC</a:t>
            </a:r>
          </a:p>
        </p:txBody>
      </p:sp>
    </p:spTree>
    <p:extLst>
      <p:ext uri="{BB962C8B-B14F-4D97-AF65-F5344CB8AC3E}">
        <p14:creationId xmlns:p14="http://schemas.microsoft.com/office/powerpoint/2010/main" val="284942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66" y="13082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H.264 vs. HEVC</a:t>
            </a:r>
            <a:r>
              <a:rPr lang="ru-RU" dirty="0" smtClean="0"/>
              <a:t>. </a:t>
            </a:r>
            <a:r>
              <a:rPr lang="ru-RU" sz="2800" dirty="0" smtClean="0"/>
              <a:t>Визуальное сравнение</a:t>
            </a: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B7E420C-1D3A-4BAE-A63D-D3767984315C}" type="slidenum">
              <a:rPr lang="en-US" altLang="en-US" sz="8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pic>
        <p:nvPicPr>
          <p:cNvPr id="17412" name="Picture 9" descr="7-26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887412"/>
            <a:ext cx="3424237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7-265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57201"/>
            <a:ext cx="342423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7396163" y="1276350"/>
            <a:ext cx="1519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H.264 @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3 mbps</a:t>
            </a:r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7396163" y="3181350"/>
            <a:ext cx="1519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HEVC @ 3 mbps</a:t>
            </a:r>
          </a:p>
        </p:txBody>
      </p:sp>
      <p:pic>
        <p:nvPicPr>
          <p:cNvPr id="15" name="Picture 14" descr="7-264.bmp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2" t="12953" b="32681"/>
          <a:stretch/>
        </p:blipFill>
        <p:spPr>
          <a:xfrm>
            <a:off x="5411386" y="809309"/>
            <a:ext cx="1929880" cy="1838641"/>
          </a:xfrm>
          <a:prstGeom prst="ellipse">
            <a:avLst/>
          </a:prstGeom>
        </p:spPr>
      </p:pic>
      <p:pic>
        <p:nvPicPr>
          <p:cNvPr id="16" name="Picture 15" descr="7-265.bmp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8" t="13769" b="31864"/>
          <a:stretch/>
        </p:blipFill>
        <p:spPr>
          <a:xfrm>
            <a:off x="5410200" y="2724150"/>
            <a:ext cx="1926985" cy="1838642"/>
          </a:xfrm>
          <a:prstGeom prst="ellipse">
            <a:avLst/>
          </a:prstGeom>
        </p:spPr>
      </p:pic>
      <p:sp>
        <p:nvSpPr>
          <p:cNvPr id="17418" name="TextBox 4"/>
          <p:cNvSpPr txBox="1">
            <a:spLocks noChangeArrowheads="1"/>
          </p:cNvSpPr>
          <p:nvPr/>
        </p:nvSpPr>
        <p:spPr bwMode="auto">
          <a:xfrm>
            <a:off x="11137900" y="48085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191000" y="1195387"/>
            <a:ext cx="958850" cy="914400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91000" y="3023901"/>
            <a:ext cx="958850" cy="914400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6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HEVC: </a:t>
            </a:r>
            <a:r>
              <a:rPr lang="ru-RU" dirty="0" smtClean="0"/>
              <a:t>первые приложения</a:t>
            </a:r>
            <a:endParaRPr lang="en-US" dirty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5A8370-6A31-4C7E-B7BB-92ED047B109D}" type="slidenum">
              <a:rPr lang="en-US" altLang="en-US" sz="8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pic>
        <p:nvPicPr>
          <p:cNvPr id="18436" name="Picture 3" descr="Elemental_Video_Delivery_Including_H.2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0550"/>
            <a:ext cx="6019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73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HEVC </a:t>
            </a:r>
            <a:r>
              <a:rPr lang="ru-RU" dirty="0" smtClean="0"/>
              <a:t>всё ещё формируется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42950"/>
            <a:ext cx="4419600" cy="3733800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Полнота стандарта</a:t>
            </a:r>
            <a:endParaRPr lang="en-US" sz="2000" dirty="0" smtClean="0"/>
          </a:p>
          <a:p>
            <a:pPr marL="401638" lvl="1">
              <a:defRPr/>
            </a:pPr>
            <a:r>
              <a:rPr lang="ru-RU" sz="1800" dirty="0" smtClean="0"/>
              <a:t>Отлично для </a:t>
            </a:r>
            <a:r>
              <a:rPr lang="ru-RU" sz="1800" dirty="0" err="1" smtClean="0"/>
              <a:t>стриминга</a:t>
            </a:r>
            <a:endParaRPr lang="en-US" sz="1800" dirty="0" smtClean="0"/>
          </a:p>
          <a:p>
            <a:pPr marL="401638" lvl="1">
              <a:defRPr/>
            </a:pPr>
            <a:r>
              <a:rPr lang="ru-RU" sz="1800" dirty="0" smtClean="0"/>
              <a:t>Существуют пробелы </a:t>
            </a:r>
            <a:r>
              <a:rPr lang="ru-RU" sz="1800" dirty="0" smtClean="0"/>
              <a:t>для </a:t>
            </a:r>
            <a:r>
              <a:rPr lang="ru-RU" sz="1800" dirty="0" smtClean="0"/>
              <a:t>чересстрочной доставки</a:t>
            </a:r>
            <a:r>
              <a:rPr lang="en-US" sz="1800" dirty="0" smtClean="0"/>
              <a:t> </a:t>
            </a:r>
            <a:r>
              <a:rPr lang="ru-RU" sz="1800" dirty="0" smtClean="0"/>
              <a:t>и</a:t>
            </a:r>
            <a:r>
              <a:rPr lang="en-US" sz="1800" dirty="0" smtClean="0"/>
              <a:t> </a:t>
            </a:r>
            <a:r>
              <a:rPr lang="ru-RU" sz="1800" dirty="0" smtClean="0"/>
              <a:t>цветовой дискретизации </a:t>
            </a:r>
            <a:r>
              <a:rPr lang="en-US" sz="1800" dirty="0" smtClean="0"/>
              <a:t>4</a:t>
            </a:r>
            <a:r>
              <a:rPr lang="en-US" sz="1800" dirty="0" smtClean="0"/>
              <a:t>:2:2 (</a:t>
            </a:r>
            <a:r>
              <a:rPr lang="ru-RU" sz="1800" dirty="0" smtClean="0"/>
              <a:t>или выше</a:t>
            </a:r>
            <a:r>
              <a:rPr lang="ru-RU" sz="1800" dirty="0" smtClean="0"/>
              <a:t>)</a:t>
            </a:r>
            <a:endParaRPr lang="en-US" sz="1800" dirty="0" smtClean="0"/>
          </a:p>
          <a:p>
            <a:pPr marL="401638" lvl="1">
              <a:defRPr/>
            </a:pPr>
            <a:r>
              <a:rPr lang="ru-RU" sz="1800" dirty="0" smtClean="0"/>
              <a:t>Лицензирование в процессе</a:t>
            </a:r>
            <a:r>
              <a:rPr lang="en-US" sz="1800" dirty="0" smtClean="0"/>
              <a:t> (MPEG-LA)</a:t>
            </a:r>
          </a:p>
          <a:p>
            <a:pPr marL="169863" indent="-169863">
              <a:defRPr/>
            </a:pPr>
            <a:r>
              <a:rPr lang="ru-RU" sz="2000" dirty="0" smtClean="0"/>
              <a:t>Декодеры</a:t>
            </a:r>
            <a:endParaRPr lang="en-US" sz="2000" dirty="0" smtClean="0"/>
          </a:p>
          <a:p>
            <a:pPr marL="401638" lvl="1">
              <a:defRPr/>
            </a:pPr>
            <a:r>
              <a:rPr lang="en-US" sz="1800" dirty="0" smtClean="0"/>
              <a:t>STBs: </a:t>
            </a:r>
            <a:r>
              <a:rPr lang="ru-RU" sz="1800" dirty="0" smtClean="0"/>
              <a:t>прототипы</a:t>
            </a:r>
            <a:r>
              <a:rPr lang="en-US" sz="1800" dirty="0" smtClean="0"/>
              <a:t> (Broadcom)</a:t>
            </a:r>
          </a:p>
          <a:p>
            <a:pPr marL="401638" lvl="1">
              <a:defRPr/>
            </a:pPr>
            <a:r>
              <a:rPr lang="en-US" sz="1800" dirty="0" smtClean="0"/>
              <a:t>Smart TVs: </a:t>
            </a:r>
            <a:r>
              <a:rPr lang="ru-RU" sz="1800" dirty="0" smtClean="0"/>
              <a:t>ограничено</a:t>
            </a:r>
            <a:r>
              <a:rPr lang="en-US" sz="1800" dirty="0" smtClean="0"/>
              <a:t> (Samsung)</a:t>
            </a:r>
          </a:p>
          <a:p>
            <a:pPr marL="401638" lvl="1">
              <a:defRPr/>
            </a:pPr>
            <a:r>
              <a:rPr lang="en-US" sz="1800" dirty="0" smtClean="0"/>
              <a:t>PC/Tablet/Mobile: </a:t>
            </a:r>
            <a:r>
              <a:rPr lang="ru-RU" sz="1800" dirty="0" smtClean="0"/>
              <a:t>программные плееры</a:t>
            </a:r>
            <a:r>
              <a:rPr lang="en-US" sz="1800" dirty="0" smtClean="0"/>
              <a:t> (MPEG-DASH, HLS)</a:t>
            </a:r>
            <a:endParaRPr lang="en-US" sz="1800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39B54A"/>
              </a:buClr>
              <a:buSzPct val="105000"/>
              <a:buFont typeface="Arial" charset="0"/>
              <a:buChar char="•"/>
              <a:defRPr sz="2600">
                <a:solidFill>
                  <a:srgbClr val="0D0D0D"/>
                </a:solidFill>
                <a:latin typeface="Arial" charset="0"/>
                <a:ea typeface="Tahoma" pitchFamily="34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rgbClr val="39B54A"/>
              </a:buClr>
              <a:buSzPct val="75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  <a:defRPr>
                <a:solidFill>
                  <a:srgbClr val="595959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-"/>
              <a:defRPr sz="1600">
                <a:solidFill>
                  <a:srgbClr val="7F7F7F"/>
                </a:solidFill>
                <a:latin typeface="Arial" charset="0"/>
                <a:ea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CAA1CED-ACFF-40A2-801A-9692A60F2022}" type="slidenum">
              <a:rPr lang="en-US" altLang="en-US" sz="8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800" smtClean="0">
              <a:solidFill>
                <a:schemeClr val="bg1"/>
              </a:solidFill>
            </a:endParaRPr>
          </a:p>
        </p:txBody>
      </p:sp>
      <p:grpSp>
        <p:nvGrpSpPr>
          <p:cNvPr id="19460" name="Group 4"/>
          <p:cNvGrpSpPr>
            <a:grpSpLocks noChangeAspect="1"/>
          </p:cNvGrpSpPr>
          <p:nvPr/>
        </p:nvGrpSpPr>
        <p:grpSpPr bwMode="auto">
          <a:xfrm>
            <a:off x="4800600" y="1428750"/>
            <a:ext cx="4343400" cy="2819400"/>
            <a:chOff x="1752600" y="1905000"/>
            <a:chExt cx="5148942" cy="3657600"/>
          </a:xfrm>
        </p:grpSpPr>
        <p:pic>
          <p:nvPicPr>
            <p:cNvPr id="19462" name="Picture 5" descr="exec_forum_ppt_graphic_slide29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905000"/>
              <a:ext cx="5148942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Box 6"/>
            <p:cNvSpPr txBox="1">
              <a:spLocks noChangeArrowheads="1"/>
            </p:cNvSpPr>
            <p:nvPr/>
          </p:nvSpPr>
          <p:spPr bwMode="auto">
            <a:xfrm>
              <a:off x="2057400" y="2145268"/>
              <a:ext cx="22098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39B54A"/>
                </a:buClr>
                <a:buSzPct val="105000"/>
                <a:buFont typeface="Arial" charset="0"/>
                <a:buChar char="•"/>
                <a:defRPr sz="2600">
                  <a:solidFill>
                    <a:srgbClr val="0D0D0D"/>
                  </a:solidFill>
                  <a:latin typeface="Arial" charset="0"/>
                  <a:ea typeface="Tahoma" pitchFamily="34" charset="0"/>
                  <a:cs typeface="Arial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rgbClr val="39B54A"/>
                </a:buClr>
                <a:buSzPct val="75000"/>
                <a:buFont typeface="Wingdings" pitchFamily="2" charset="2"/>
                <a:buChar char="§"/>
                <a:defRPr sz="2200">
                  <a:solidFill>
                    <a:srgbClr val="404040"/>
                  </a:solidFill>
                  <a:latin typeface="Arial" charset="0"/>
                  <a:ea typeface="Tahom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buChar char="•"/>
                <a:defRPr sz="2000">
                  <a:solidFill>
                    <a:srgbClr val="595959"/>
                  </a:solidFill>
                  <a:latin typeface="Arial" charset="0"/>
                  <a:ea typeface="Tahom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SzPct val="80000"/>
                <a:buFont typeface="Wingdings" pitchFamily="2" charset="2"/>
                <a:buChar char="§"/>
                <a:defRPr>
                  <a:solidFill>
                    <a:srgbClr val="595959"/>
                  </a:solidFill>
                  <a:latin typeface="Arial" charset="0"/>
                  <a:ea typeface="Tahom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buChar char="-"/>
                <a:defRPr sz="1600">
                  <a:solidFill>
                    <a:srgbClr val="7F7F7F"/>
                  </a:solidFill>
                  <a:latin typeface="Arial" charset="0"/>
                  <a:ea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buChar char="-"/>
                <a:defRPr sz="1600">
                  <a:solidFill>
                    <a:srgbClr val="7F7F7F"/>
                  </a:solidFill>
                  <a:latin typeface="Arial" charset="0"/>
                  <a:ea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buChar char="-"/>
                <a:defRPr sz="1600">
                  <a:solidFill>
                    <a:srgbClr val="7F7F7F"/>
                  </a:solidFill>
                  <a:latin typeface="Arial" charset="0"/>
                  <a:ea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buChar char="-"/>
                <a:defRPr sz="1600">
                  <a:solidFill>
                    <a:srgbClr val="7F7F7F"/>
                  </a:solidFill>
                  <a:latin typeface="Arial" charset="0"/>
                  <a:ea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buChar char="-"/>
                <a:defRPr sz="1600">
                  <a:solidFill>
                    <a:srgbClr val="7F7F7F"/>
                  </a:solidFill>
                  <a:latin typeface="Arial" charset="0"/>
                  <a:ea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A6A6A6"/>
                  </a:solidFill>
                </a:rPr>
                <a:t>INTERLACED</a:t>
              </a:r>
            </a:p>
          </p:txBody>
        </p:sp>
        <p:sp>
          <p:nvSpPr>
            <p:cNvPr id="19464" name="TextBox 7"/>
            <p:cNvSpPr txBox="1">
              <a:spLocks noChangeArrowheads="1"/>
            </p:cNvSpPr>
            <p:nvPr/>
          </p:nvSpPr>
          <p:spPr bwMode="auto">
            <a:xfrm>
              <a:off x="4419600" y="2133600"/>
              <a:ext cx="2286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39B54A"/>
                </a:buClr>
                <a:buSzPct val="105000"/>
                <a:buFont typeface="Arial" charset="0"/>
                <a:buChar char="•"/>
                <a:defRPr sz="2600">
                  <a:solidFill>
                    <a:srgbClr val="0D0D0D"/>
                  </a:solidFill>
                  <a:latin typeface="Arial" charset="0"/>
                  <a:ea typeface="Tahoma" pitchFamily="34" charset="0"/>
                  <a:cs typeface="Arial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rgbClr val="39B54A"/>
                </a:buClr>
                <a:buSzPct val="75000"/>
                <a:buFont typeface="Wingdings" pitchFamily="2" charset="2"/>
                <a:buChar char="§"/>
                <a:defRPr sz="2200">
                  <a:solidFill>
                    <a:srgbClr val="404040"/>
                  </a:solidFill>
                  <a:latin typeface="Arial" charset="0"/>
                  <a:ea typeface="Tahom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buChar char="•"/>
                <a:defRPr sz="2000">
                  <a:solidFill>
                    <a:srgbClr val="595959"/>
                  </a:solidFill>
                  <a:latin typeface="Arial" charset="0"/>
                  <a:ea typeface="Tahom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SzPct val="80000"/>
                <a:buFont typeface="Wingdings" pitchFamily="2" charset="2"/>
                <a:buChar char="§"/>
                <a:defRPr>
                  <a:solidFill>
                    <a:srgbClr val="595959"/>
                  </a:solidFill>
                  <a:latin typeface="Arial" charset="0"/>
                  <a:ea typeface="Tahom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buChar char="-"/>
                <a:defRPr sz="1600">
                  <a:solidFill>
                    <a:srgbClr val="7F7F7F"/>
                  </a:solidFill>
                  <a:latin typeface="Arial" charset="0"/>
                  <a:ea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buChar char="-"/>
                <a:defRPr sz="1600">
                  <a:solidFill>
                    <a:srgbClr val="7F7F7F"/>
                  </a:solidFill>
                  <a:latin typeface="Arial" charset="0"/>
                  <a:ea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buChar char="-"/>
                <a:defRPr sz="1600">
                  <a:solidFill>
                    <a:srgbClr val="7F7F7F"/>
                  </a:solidFill>
                  <a:latin typeface="Arial" charset="0"/>
                  <a:ea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buChar char="-"/>
                <a:defRPr sz="1600">
                  <a:solidFill>
                    <a:srgbClr val="7F7F7F"/>
                  </a:solidFill>
                  <a:latin typeface="Arial" charset="0"/>
                  <a:ea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buChar char="-"/>
                <a:defRPr sz="1600">
                  <a:solidFill>
                    <a:srgbClr val="7F7F7F"/>
                  </a:solidFill>
                  <a:latin typeface="Arial" charset="0"/>
                  <a:ea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A6A6A6"/>
                  </a:solidFill>
                </a:rPr>
                <a:t>PROGRESSIVE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13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lemental - Master Template v1-5 - 16x9">
  <a:themeElements>
    <a:clrScheme name="Elemental Color Theme">
      <a:dk1>
        <a:sysClr val="windowText" lastClr="000000"/>
      </a:dk1>
      <a:lt1>
        <a:sysClr val="window" lastClr="FFFFFF"/>
      </a:lt1>
      <a:dk2>
        <a:srgbClr val="262626"/>
      </a:dk2>
      <a:lt2>
        <a:srgbClr val="E8E8E8"/>
      </a:lt2>
      <a:accent1>
        <a:srgbClr val="39B54A"/>
      </a:accent1>
      <a:accent2>
        <a:srgbClr val="FF9900"/>
      </a:accent2>
      <a:accent3>
        <a:srgbClr val="1E802B"/>
      </a:accent3>
      <a:accent4>
        <a:srgbClr val="D9EBDC"/>
      </a:accent4>
      <a:accent5>
        <a:srgbClr val="41B9BC"/>
      </a:accent5>
      <a:accent6>
        <a:srgbClr val="D7C7D9"/>
      </a:accent6>
      <a:hlink>
        <a:srgbClr val="0000FF"/>
      </a:hlink>
      <a:folHlink>
        <a:srgbClr val="800080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4959</TotalTime>
  <Words>713</Words>
  <Application>Microsoft Macintosh PowerPoint</Application>
  <PresentationFormat>On-screen Show (16:9)</PresentationFormat>
  <Paragraphs>151</Paragraphs>
  <Slides>19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Elemental - Master Template v1-5 - 16x9</vt:lpstr>
      <vt:lpstr>Excel.Chart.8</vt:lpstr>
      <vt:lpstr>4K HEVC транскодирование</vt:lpstr>
      <vt:lpstr>О компании</vt:lpstr>
      <vt:lpstr>elemental ЭТО…</vt:lpstr>
      <vt:lpstr>HEVC – кодек будущего</vt:lpstr>
      <vt:lpstr>Сложность компрессии</vt:lpstr>
      <vt:lpstr>Расширение прогнозируемых сегментов</vt:lpstr>
      <vt:lpstr>H.264 vs. HEVC. Визуальное сравнение</vt:lpstr>
      <vt:lpstr>HEVC: первые приложения</vt:lpstr>
      <vt:lpstr>HEVC всё ещё формируется</vt:lpstr>
      <vt:lpstr>4K: HEVC killer app?</vt:lpstr>
      <vt:lpstr>Размер экрана и расстояние до него</vt:lpstr>
      <vt:lpstr>Расширенное цветовое пространство </vt:lpstr>
      <vt:lpstr>поддержка 4K elemental</vt:lpstr>
      <vt:lpstr>Главный вопрос</vt:lpstr>
      <vt:lpstr>1-ая в мире прямая трансляция 4K HEVC</vt:lpstr>
      <vt:lpstr>Elemental live</vt:lpstr>
      <vt:lpstr>Успех с глобальными брендами</vt:lpstr>
      <vt:lpstr>Награды 2013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Miller</dc:creator>
  <cp:lastModifiedBy>Andrey Guriyanov</cp:lastModifiedBy>
  <cp:revision>51</cp:revision>
  <dcterms:created xsi:type="dcterms:W3CDTF">2012-10-22T19:44:28Z</dcterms:created>
  <dcterms:modified xsi:type="dcterms:W3CDTF">2013-11-20T11:24:03Z</dcterms:modified>
</cp:coreProperties>
</file>