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8"/>
  </p:notesMasterIdLst>
  <p:sldIdLst>
    <p:sldId id="257" r:id="rId2"/>
    <p:sldId id="258" r:id="rId3"/>
    <p:sldId id="259" r:id="rId4"/>
    <p:sldId id="269" r:id="rId5"/>
    <p:sldId id="285" r:id="rId6"/>
    <p:sldId id="286" r:id="rId7"/>
    <p:sldId id="288" r:id="rId8"/>
    <p:sldId id="289" r:id="rId9"/>
    <p:sldId id="290" r:id="rId10"/>
    <p:sldId id="291" r:id="rId11"/>
    <p:sldId id="292" r:id="rId12"/>
    <p:sldId id="293" r:id="rId13"/>
    <p:sldId id="295" r:id="rId14"/>
    <p:sldId id="294" r:id="rId15"/>
    <p:sldId id="296" r:id="rId16"/>
    <p:sldId id="26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656"/>
    <a:srgbClr val="A47100"/>
    <a:srgbClr val="BC8200"/>
    <a:srgbClr val="FF0000"/>
    <a:srgbClr val="5F5F5F"/>
    <a:srgbClr val="808080"/>
    <a:srgbClr val="96969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2" autoAdjust="0"/>
    <p:restoredTop sz="94542" autoAdjust="0"/>
  </p:normalViewPr>
  <p:slideViewPr>
    <p:cSldViewPr>
      <p:cViewPr>
        <p:scale>
          <a:sx n="93" d="100"/>
          <a:sy n="93" d="100"/>
        </p:scale>
        <p:origin x="-1428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E1EF760-8C3C-4EE3-915A-23B4C9D63D37}" type="datetimeFigureOut">
              <a:rPr lang="ru-RU"/>
              <a:pPr>
                <a:defRPr/>
              </a:pPr>
              <a:t>07.11.2012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F9F4110-F4EE-49A2-B3DD-6F241D837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514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1FFA9-558D-41E1-A023-5284FBD53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5000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C8F3C-22C9-46CC-959D-DBCDC0E30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C78BB-2C5B-4997-89FD-93D4B535A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A3FF2-5D72-4872-98F1-E217EC284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FAA09-C30D-4B42-A097-9C4F1390A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932E7-DDAB-4076-ADE4-E7B57E7D3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258FD-4D38-4F07-A72B-20B40B86D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5314A-16D0-49A7-8823-C03051168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58EC1-D9E3-4FF8-9AEE-D08AF1D91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AF710-6293-45F5-BC1E-E283C1C0A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4456E-EFF4-4375-8B4E-BD2E1E0CB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85688-70F9-4589-A70F-0ACA692B4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00226226-B20E-4996-B073-51516ADDA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8" r:id="rId1"/>
    <p:sldLayoutId id="2147483737" r:id="rId2"/>
    <p:sldLayoutId id="2147483736" r:id="rId3"/>
    <p:sldLayoutId id="2147483735" r:id="rId4"/>
    <p:sldLayoutId id="2147483734" r:id="rId5"/>
    <p:sldLayoutId id="2147483733" r:id="rId6"/>
    <p:sldLayoutId id="2147483732" r:id="rId7"/>
    <p:sldLayoutId id="2147483731" r:id="rId8"/>
    <p:sldLayoutId id="2147483730" r:id="rId9"/>
    <p:sldLayoutId id="2147483729" r:id="rId10"/>
    <p:sldLayoutId id="2147483728" r:id="rId11"/>
    <p:sldLayoutId id="2147483727" r:id="rId12"/>
  </p:sldLayoutIdLst>
  <p:transition advClick="0" advTm="5000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презента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500306"/>
            <a:ext cx="9144000" cy="13843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Интеграция новостного </a:t>
            </a:r>
            <a:b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комплекса </a:t>
            </a: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Octopus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телеканале РБК</a:t>
            </a:r>
            <a:endParaRPr lang="ru-RU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презента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3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45720" rIns="899829" bIns="360249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3524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899829" rIns="899829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3562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  <a:tab pos="3200400" algn="l"/>
                <a:tab pos="4171950" algn="l"/>
              </a:tabLst>
            </a:pPr>
            <a: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3113" y="1916832"/>
            <a:ext cx="864096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Уведомление и обмен сообщениями между пользователями</a:t>
            </a:r>
            <a:endParaRPr lang="ru-RU" sz="2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 smtClean="0">
                <a:solidFill>
                  <a:schemeClr val="bg2"/>
                </a:solidFill>
              </a:rPr>
              <a:t>   </a:t>
            </a:r>
            <a:r>
              <a:rPr lang="ru-RU" sz="1600" dirty="0" smtClean="0">
                <a:solidFill>
                  <a:schemeClr val="bg2"/>
                </a:solidFill>
              </a:rPr>
              <a:t>Когда </a:t>
            </a:r>
            <a:r>
              <a:rPr lang="ru-RU" sz="1600" dirty="0">
                <a:solidFill>
                  <a:schemeClr val="bg2"/>
                </a:solidFill>
              </a:rPr>
              <a:t>редакция работает над новостями, ее сотрудники хотят получать уведомления об обновлении информации. Если включена опция уведомления для той или иной темы, тот, кто над ней работает, немедленно получает уведомление о том, что в системе появилась обновленная информация, имеющая отношение к его сюжету. Точно так же сами пользователи могут уведомлять друг друга о том, что, по их мнению, может быть полезно коллегам. Такая система оповещения также содержит функцию немедленного уведомления (</a:t>
            </a:r>
            <a:r>
              <a:rPr lang="ru-RU" sz="1600" dirty="0" err="1">
                <a:solidFill>
                  <a:schemeClr val="bg2"/>
                </a:solidFill>
              </a:rPr>
              <a:t>instant</a:t>
            </a:r>
            <a:r>
              <a:rPr lang="ru-RU" sz="1600" dirty="0">
                <a:solidFill>
                  <a:schemeClr val="bg2"/>
                </a:solidFill>
              </a:rPr>
              <a:t> </a:t>
            </a:r>
            <a:r>
              <a:rPr lang="ru-RU" sz="1600" dirty="0" err="1">
                <a:solidFill>
                  <a:schemeClr val="bg2"/>
                </a:solidFill>
              </a:rPr>
              <a:t>messaging</a:t>
            </a:r>
            <a:r>
              <a:rPr lang="ru-RU" sz="1600" dirty="0">
                <a:solidFill>
                  <a:schemeClr val="bg2"/>
                </a:solidFill>
              </a:rPr>
              <a:t>) пользователей.</a:t>
            </a:r>
          </a:p>
          <a:p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Контейнеры сюжетов и планирование</a:t>
            </a:r>
            <a:endParaRPr lang="ru-RU" sz="2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 smtClean="0">
                <a:solidFill>
                  <a:schemeClr val="bg2"/>
                </a:solidFill>
              </a:rPr>
              <a:t>   </a:t>
            </a:r>
            <a:r>
              <a:rPr lang="ru-RU" sz="1600" dirty="0" smtClean="0">
                <a:solidFill>
                  <a:schemeClr val="bg2"/>
                </a:solidFill>
              </a:rPr>
              <a:t>Сюжеты </a:t>
            </a:r>
            <a:r>
              <a:rPr lang="ru-RU" sz="1600" dirty="0">
                <a:solidFill>
                  <a:schemeClr val="bg2"/>
                </a:solidFill>
              </a:rPr>
              <a:t>в Octopus сохраняются в контейнерах, которые легко создаются и представляют собой папки различного назначения. Сотрудники отдела планирования помещают туда планы сюжетов, ответственные за организацию хранят в них ежедневное расписание работ, журналисты готовят сюжеты, а режиссеры, отвечающие за выпуск материала в эфир, берут их оттуда и включают в эфирное расписание.</a:t>
            </a:r>
          </a:p>
          <a:p>
            <a:pPr algn="r"/>
            <a:r>
              <a:rPr lang="ru-RU" dirty="0" smtClean="0">
                <a:solidFill>
                  <a:schemeClr val="bg2"/>
                </a:solidFill>
              </a:rPr>
              <a:t> 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05290"/>
      </p:ext>
    </p:extLst>
  </p:cSld>
  <p:clrMapOvr>
    <a:masterClrMapping/>
  </p:clrMapOvr>
  <p:transition spd="slow" advClick="0" advTm="5000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презента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3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75516" y="2501189"/>
            <a:ext cx="29803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Известия, RSS </a:t>
            </a:r>
            <a:endParaRPr lang="en-US" sz="20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электронная почта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45720" rIns="899829" bIns="360249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3524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899829" rIns="899829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3562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  <a:tab pos="3200400" algn="l"/>
                <a:tab pos="4171950" algn="l"/>
              </a:tabLst>
            </a:pPr>
            <a: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1535" y="3284984"/>
            <a:ext cx="87685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   </a:t>
            </a:r>
            <a:r>
              <a:rPr lang="ru-RU" sz="1600" dirty="0">
                <a:solidFill>
                  <a:schemeClr val="bg2"/>
                </a:solidFill>
              </a:rPr>
              <a:t>Все сообщения от информационных агентств находятся в разделе WIRES (ИЗВЕСТИЯ) главного </a:t>
            </a:r>
            <a:r>
              <a:rPr lang="ru-RU" sz="1600" dirty="0" err="1">
                <a:solidFill>
                  <a:schemeClr val="bg2"/>
                </a:solidFill>
              </a:rPr>
              <a:t>меню.Известия</a:t>
            </a:r>
            <a:r>
              <a:rPr lang="ru-RU" sz="1600" dirty="0">
                <a:solidFill>
                  <a:schemeClr val="bg2"/>
                </a:solidFill>
              </a:rPr>
              <a:t> автоматически сортируются в отдельные папки по агентствам-источникам, темам, приоритету или </a:t>
            </a:r>
            <a:r>
              <a:rPr lang="ru-RU" sz="1600" dirty="0" err="1">
                <a:solidFill>
                  <a:schemeClr val="bg2"/>
                </a:solidFill>
              </a:rPr>
              <a:t>категориям.Данная</a:t>
            </a:r>
            <a:r>
              <a:rPr lang="ru-RU" sz="1600" dirty="0">
                <a:solidFill>
                  <a:schemeClr val="bg2"/>
                </a:solidFill>
              </a:rPr>
              <a:t> структура папок может быть индивидуально настроена вашим администратором. Отправляемые агентствами приложения, такие как файлы изображения в формате JPEG, также могут быть получены и отображены в приложении OCTOPUS. Вдобавок к известиям, получаемым от агентств, приложение OCTOPUS также может принимать и отображать сообщения RSS и электронные письма. Эти источники информации представлены в приложении OCTOPUS так же, как известия</a:t>
            </a:r>
          </a:p>
          <a:p>
            <a:r>
              <a:rPr lang="en-US" sz="1600" dirty="0" smtClean="0">
                <a:solidFill>
                  <a:schemeClr val="bg2"/>
                </a:solidFill>
              </a:rPr>
              <a:t>   </a:t>
            </a:r>
            <a:r>
              <a:rPr lang="ru-RU" sz="1600" b="1" dirty="0" smtClean="0">
                <a:solidFill>
                  <a:schemeClr val="bg2"/>
                </a:solidFill>
              </a:rPr>
              <a:t>Комментирование </a:t>
            </a:r>
            <a:r>
              <a:rPr lang="ru-RU" sz="1600" b="1" dirty="0">
                <a:solidFill>
                  <a:schemeClr val="bg2"/>
                </a:solidFill>
              </a:rPr>
              <a:t>известий</a:t>
            </a:r>
          </a:p>
          <a:p>
            <a:r>
              <a:rPr lang="en-US" sz="1600" dirty="0" smtClean="0">
                <a:solidFill>
                  <a:schemeClr val="bg2"/>
                </a:solidFill>
              </a:rPr>
              <a:t>   </a:t>
            </a:r>
            <a:r>
              <a:rPr lang="ru-RU" sz="1600" dirty="0" smtClean="0">
                <a:solidFill>
                  <a:schemeClr val="bg2"/>
                </a:solidFill>
              </a:rPr>
              <a:t>В </a:t>
            </a:r>
            <a:r>
              <a:rPr lang="ru-RU" sz="1600" dirty="0">
                <a:solidFill>
                  <a:schemeClr val="bg2"/>
                </a:solidFill>
              </a:rPr>
              <a:t>системе OCTOPUS можно комментировать новостные сообщения, так же как статьи на Интернет-порталах.</a:t>
            </a:r>
          </a:p>
          <a:p>
            <a:pPr algn="r"/>
            <a:r>
              <a:rPr lang="ru-RU" dirty="0" smtClean="0">
                <a:solidFill>
                  <a:schemeClr val="bg2"/>
                </a:solidFill>
              </a:rPr>
              <a:t> 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0" name="Picture 1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455699"/>
            <a:ext cx="3892039" cy="275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72655" y="687892"/>
            <a:ext cx="3798689" cy="181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2723105"/>
      </p:ext>
    </p:extLst>
  </p:cSld>
  <p:clrMapOvr>
    <a:masterClrMapping/>
  </p:clrMapOvr>
  <p:transition spd="slow" advClick="0" advTm="5000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презента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3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72736" y="2796887"/>
            <a:ext cx="3385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Распределение работы</a:t>
            </a:r>
            <a:endParaRPr lang="ru-RU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45720" rIns="899829" bIns="360249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3524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899829" rIns="899829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3562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  <a:tab pos="3200400" algn="l"/>
                <a:tab pos="4171950" algn="l"/>
              </a:tabLst>
            </a:pPr>
            <a: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1535" y="3284984"/>
            <a:ext cx="876856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   </a:t>
            </a:r>
            <a:r>
              <a:rPr lang="ru-RU" sz="1600" dirty="0" smtClean="0">
                <a:solidFill>
                  <a:schemeClr val="bg2"/>
                </a:solidFill>
              </a:rPr>
              <a:t>При </a:t>
            </a:r>
            <a:r>
              <a:rPr lang="ru-RU" sz="1600" dirty="0">
                <a:solidFill>
                  <a:schemeClr val="bg2"/>
                </a:solidFill>
              </a:rPr>
              <a:t>подготовке сюжета отдел распределения работы может без проблем разбить весь процесс на несколько частей, поручив их реализацию разным сотрудникам. Такой подход позволяет вовлечь больше людей в подготовку сюжета. Работая параллельно, они быстрее выполнят работу, чем одна группа. Вторым важным аспектом является то, что планирование позволяет более точно расписать объем работ и сберечь время, затрачиваемое на описание того, кто и за что отвечает. Каждая часть сюжета проходит стадию утверждения (как и сюжет в целом), а продюсеры всегда знают, что уже сделано и что еще предстоит сделать</a:t>
            </a:r>
          </a:p>
          <a:p>
            <a:r>
              <a:rPr lang="en-US" sz="1600" dirty="0" smtClean="0">
                <a:solidFill>
                  <a:schemeClr val="bg2"/>
                </a:solidFill>
              </a:rPr>
              <a:t>   </a:t>
            </a:r>
            <a:r>
              <a:rPr lang="ru-RU" sz="1600" dirty="0" smtClean="0">
                <a:solidFill>
                  <a:schemeClr val="bg2"/>
                </a:solidFill>
              </a:rPr>
              <a:t>В </a:t>
            </a:r>
            <a:r>
              <a:rPr lang="ru-RU" sz="1600" dirty="0">
                <a:solidFill>
                  <a:schemeClr val="bg2"/>
                </a:solidFill>
              </a:rPr>
              <a:t>завершение, когда выпускающий редактор выбирает сюжеты, он может решить, следует ли объединить их в один список или держать раздельно на разных страницах расписания. Это позволяет более гибко работать с эфирными расписаниями, поскольку всегда сохраняется возможность внесения в них оперативных корректив.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5" name="Picture 4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19" y="432394"/>
            <a:ext cx="3387983" cy="191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912" y="1700808"/>
            <a:ext cx="3204716" cy="94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8373" y="1227212"/>
            <a:ext cx="2305571" cy="112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9874311"/>
      </p:ext>
    </p:extLst>
  </p:cSld>
  <p:clrMapOvr>
    <a:masterClrMapping/>
  </p:clrMapOvr>
  <p:transition spd="slow" advClick="0" advTm="5000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презента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3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23928" y="1196752"/>
            <a:ext cx="37273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ru-RU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Расчет времени сценария</a:t>
            </a:r>
            <a:endParaRPr lang="ru-RU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45720" rIns="899829" bIns="360249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3524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899829" rIns="899829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3562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  <a:tab pos="3200400" algn="l"/>
                <a:tab pos="4171950" algn="l"/>
              </a:tabLst>
            </a:pPr>
            <a: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3424" y="1772816"/>
            <a:ext cx="8768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   </a:t>
            </a:r>
            <a:r>
              <a:rPr lang="ru-RU" sz="1600" dirty="0" smtClean="0">
                <a:solidFill>
                  <a:schemeClr val="bg2"/>
                </a:solidFill>
              </a:rPr>
              <a:t> Длительность </a:t>
            </a:r>
            <a:r>
              <a:rPr lang="ru-RU" sz="1600" dirty="0">
                <a:solidFill>
                  <a:schemeClr val="bg2"/>
                </a:solidFill>
              </a:rPr>
              <a:t>всего выпуска и отдельных скриптов индицируется системой счетчиков (расчет длительности может осуществляться как по усредненной скорости чтения, так и по индивидуальной, в случае назначения конкретного диктора).</a:t>
            </a:r>
          </a:p>
          <a:p>
            <a:r>
              <a:rPr lang="ru-RU" sz="1600" dirty="0" smtClean="0">
                <a:solidFill>
                  <a:schemeClr val="bg2"/>
                </a:solidFill>
              </a:rPr>
              <a:t>   </a:t>
            </a:r>
            <a:r>
              <a:rPr lang="en-US" sz="1600" dirty="0" smtClean="0">
                <a:solidFill>
                  <a:schemeClr val="bg2"/>
                </a:solidFill>
              </a:rPr>
              <a:t>Rundown</a:t>
            </a:r>
            <a:r>
              <a:rPr lang="ru-RU" sz="1600" dirty="0" smtClean="0">
                <a:solidFill>
                  <a:schemeClr val="bg2"/>
                </a:solidFill>
              </a:rPr>
              <a:t> </a:t>
            </a:r>
            <a:r>
              <a:rPr lang="ru-RU" sz="1600" dirty="0">
                <a:solidFill>
                  <a:schemeClr val="bg2"/>
                </a:solidFill>
              </a:rPr>
              <a:t>обеспечивает легкий и понятный вид для пользователей – когда выпуск в эфире, показываются его продолжительность (до конца скрипта, до конца выпуска и т. п.), готовность/неготовность скрипта, возможность пропустить скрипт или изменить порядок, создание срочных новостей и т. д. </a:t>
            </a:r>
          </a:p>
          <a:p>
            <a:r>
              <a:rPr lang="ru-RU" sz="1600" dirty="0" smtClean="0">
                <a:solidFill>
                  <a:schemeClr val="bg2"/>
                </a:solidFill>
              </a:rPr>
              <a:t>   Активированный </a:t>
            </a:r>
            <a:r>
              <a:rPr lang="en-US" sz="1600" dirty="0">
                <a:solidFill>
                  <a:schemeClr val="bg2"/>
                </a:solidFill>
              </a:rPr>
              <a:t>rundown</a:t>
            </a:r>
            <a:r>
              <a:rPr lang="ru-RU" sz="1600" dirty="0">
                <a:solidFill>
                  <a:schemeClr val="bg2"/>
                </a:solidFill>
              </a:rPr>
              <a:t> загружается в </a:t>
            </a:r>
            <a:r>
              <a:rPr lang="en-US" sz="1600" dirty="0">
                <a:solidFill>
                  <a:schemeClr val="bg2"/>
                </a:solidFill>
              </a:rPr>
              <a:t>playout</a:t>
            </a:r>
            <a:r>
              <a:rPr lang="ru-RU" sz="1600" dirty="0">
                <a:solidFill>
                  <a:schemeClr val="bg2"/>
                </a:solidFill>
              </a:rPr>
              <a:t>, систему графического оформления и телесуфлер. Все изменения в выпуске немедленно применяются ко всем системам.</a:t>
            </a:r>
          </a:p>
        </p:txBody>
      </p:sp>
      <p:pic>
        <p:nvPicPr>
          <p:cNvPr id="18" name="Picture 4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848" y="4221088"/>
            <a:ext cx="5332198" cy="237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4976548"/>
      </p:ext>
    </p:extLst>
  </p:cSld>
  <p:clrMapOvr>
    <a:masterClrMapping/>
  </p:clrMapOvr>
  <p:transition spd="slow" advClick="0" advTm="5000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презента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3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864291" y="490339"/>
            <a:ext cx="31646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Эфирные расписания</a:t>
            </a:r>
            <a:endParaRPr lang="ru-RU" sz="2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45720" rIns="899829" bIns="360249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3524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899829" rIns="899829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3562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  <a:tab pos="3200400" algn="l"/>
                <a:tab pos="4171950" algn="l"/>
              </a:tabLst>
            </a:pPr>
            <a: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7716" y="4439146"/>
            <a:ext cx="8768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   </a:t>
            </a:r>
            <a:r>
              <a:rPr lang="ru-RU" sz="1600" dirty="0" smtClean="0">
                <a:solidFill>
                  <a:schemeClr val="bg2"/>
                </a:solidFill>
              </a:rPr>
              <a:t>Если </a:t>
            </a:r>
            <a:r>
              <a:rPr lang="ru-RU" sz="1600" dirty="0">
                <a:solidFill>
                  <a:schemeClr val="bg2"/>
                </a:solidFill>
              </a:rPr>
              <a:t>компания работает с фиксированной программой телепередач, то система Octopus без проблем может поддержать такой вариант. Составление расписания в Octopus выполняется на еженедельной основе. Это позволяет работникам новостной редакции готовить шаблоны расписаний для всех дней недели, а затем интегрировать их в план производства. С этого момента все остальные расписания создаются автоматически</a:t>
            </a:r>
            <a:r>
              <a:rPr lang="ru-RU" sz="1600" dirty="0" smtClean="0">
                <a:solidFill>
                  <a:schemeClr val="bg2"/>
                </a:solidFill>
              </a:rPr>
              <a:t>.</a:t>
            </a:r>
            <a:endParaRPr lang="en-US" sz="1600" dirty="0" smtClean="0">
              <a:solidFill>
                <a:schemeClr val="bg2"/>
              </a:solidFill>
            </a:endParaRPr>
          </a:p>
          <a:p>
            <a:r>
              <a:rPr lang="en-US" sz="1600" dirty="0" smtClean="0">
                <a:solidFill>
                  <a:schemeClr val="bg2"/>
                </a:solidFill>
              </a:rPr>
              <a:t>   </a:t>
            </a:r>
            <a:r>
              <a:rPr lang="ru-RU" sz="1600" dirty="0" smtClean="0">
                <a:solidFill>
                  <a:schemeClr val="bg2"/>
                </a:solidFill>
              </a:rPr>
              <a:t>Расписания </a:t>
            </a:r>
            <a:r>
              <a:rPr lang="ru-RU" sz="1600" dirty="0">
                <a:solidFill>
                  <a:schemeClr val="bg2"/>
                </a:solidFill>
              </a:rPr>
              <a:t>новостных выпусков могут создаваться на столько времени вперед, на сколько это необходимо. Они могут архивироваться или удаляться, став ненужными. Когда расписание создано, оно также включает в себя все повторяющиеся заставки, перерывы и сюжеты, что определяется шаблоном.</a:t>
            </a:r>
          </a:p>
        </p:txBody>
      </p:sp>
      <p:pic>
        <p:nvPicPr>
          <p:cNvPr id="18" name="Picture 6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7704" y="1628800"/>
            <a:ext cx="6796906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3567209"/>
      </p:ext>
    </p:extLst>
  </p:cSld>
  <p:clrMapOvr>
    <a:masterClrMapping/>
  </p:clrMapOvr>
  <p:transition spd="slow" advClick="0" advTm="5000"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презента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3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45720" rIns="899829" bIns="360249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3524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899829" rIns="899829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3562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  <a:tab pos="3200400" algn="l"/>
                <a:tab pos="4171950" algn="l"/>
              </a:tabLst>
            </a:pPr>
            <a: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7716" y="3545837"/>
            <a:ext cx="87685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   </a:t>
            </a:r>
            <a:r>
              <a:rPr lang="ru-RU" sz="1600" dirty="0">
                <a:solidFill>
                  <a:schemeClr val="bg2"/>
                </a:solidFill>
              </a:rPr>
              <a:t>Octopus6 обладает всем необходимым функционалом для производства новостей,  настраивается и адаптируется под любой технологический процесс, принятый в компании, интегрируется с большим количеством систем автоматизации, графики, видеосерверами и телесуфлерами</a:t>
            </a:r>
            <a:r>
              <a:rPr lang="ru-RU" sz="1600" dirty="0" smtClean="0">
                <a:solidFill>
                  <a:schemeClr val="bg2"/>
                </a:solidFill>
              </a:rPr>
              <a:t>.</a:t>
            </a:r>
          </a:p>
          <a:p>
            <a:r>
              <a:rPr lang="ru-RU" sz="1600" dirty="0">
                <a:solidFill>
                  <a:schemeClr val="bg2"/>
                </a:solidFill>
              </a:rPr>
              <a:t> </a:t>
            </a:r>
            <a:r>
              <a:rPr lang="ru-RU" sz="1600" dirty="0" smtClean="0">
                <a:solidFill>
                  <a:schemeClr val="bg2"/>
                </a:solidFill>
              </a:rPr>
              <a:t> </a:t>
            </a:r>
            <a:r>
              <a:rPr lang="ru-RU" sz="1600" dirty="0">
                <a:solidFill>
                  <a:schemeClr val="bg2"/>
                </a:solidFill>
              </a:rPr>
              <a:t>Также есть интеграция с Final Cut и другими системами нелинейного монтажа и наличие горячего резервирования. Такое количество достоинств, в сочетании с разумной ценовой политикой, повлияло на решение  о включении Octopus newsroom в число продуктов, предлагаемых компанией. Octopus6 – это полнофункциональный ньюсрум, разработанный для работы в режиме 24/7 как больших международных каналов, так и для региональных компаний с одним выпуском новостей в день. </a:t>
            </a:r>
            <a:endParaRPr lang="ru-RU" sz="1600" dirty="0" smtClean="0">
              <a:solidFill>
                <a:schemeClr val="bg2"/>
              </a:solidFill>
            </a:endParaRPr>
          </a:p>
          <a:p>
            <a:r>
              <a:rPr lang="ru-RU" sz="1600" dirty="0">
                <a:solidFill>
                  <a:schemeClr val="bg2"/>
                </a:solidFill>
              </a:rPr>
              <a:t> </a:t>
            </a:r>
            <a:r>
              <a:rPr lang="ru-RU" sz="1600" dirty="0" smtClean="0">
                <a:solidFill>
                  <a:schemeClr val="bg2"/>
                </a:solidFill>
              </a:rPr>
              <a:t> Система </a:t>
            </a:r>
            <a:r>
              <a:rPr lang="ru-RU" sz="1600" dirty="0">
                <a:solidFill>
                  <a:schemeClr val="bg2"/>
                </a:solidFill>
              </a:rPr>
              <a:t>легко конфигурируется под любые требования и  масштабируется от 4–5 пользователей до сотен или тысяч одновременных подключений. 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3928" y="422299"/>
            <a:ext cx="5032356" cy="286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5022218"/>
      </p:ext>
    </p:extLst>
  </p:cSld>
  <p:clrMapOvr>
    <a:masterClrMapping/>
  </p:clrMapOvr>
  <p:transition spd="slow" advClick="0" advTm="5000"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презента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54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924944"/>
            <a:ext cx="7606034" cy="26431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8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презента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9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2699792" y="620688"/>
            <a:ext cx="6264696" cy="72865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производства, архива и выдачи в эфир </a:t>
            </a:r>
            <a:endParaRPr lang="ru-RU" sz="20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buNone/>
            </a:pPr>
            <a:r>
              <a:rPr lang="ru-RU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нового </a:t>
            </a:r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комплекса «РБК-ТВ</a:t>
            </a:r>
            <a:r>
              <a:rPr lang="ru-RU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11761" y="476673"/>
            <a:ext cx="4968550" cy="698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5000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презента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71600" y="2132856"/>
            <a:ext cx="4114800" cy="3682984"/>
          </a:xfrm>
        </p:spPr>
        <p:txBody>
          <a:bodyPr/>
          <a:lstStyle/>
          <a:p>
            <a:r>
              <a:rPr lang="ru-RU" sz="1800" dirty="0" smtClean="0">
                <a:solidFill>
                  <a:schemeClr val="bg2"/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bg2"/>
                </a:solidFill>
                <a:effectLst/>
              </a:rPr>
            </a:br>
            <a:r>
              <a:rPr lang="ru-RU" sz="1800" dirty="0" smtClean="0">
                <a:solidFill>
                  <a:schemeClr val="bg2"/>
                </a:solidFill>
                <a:effectLst/>
              </a:rPr>
              <a:t>Автоматизированная </a:t>
            </a:r>
            <a:r>
              <a:rPr lang="ru-RU" sz="1800" dirty="0">
                <a:solidFill>
                  <a:schemeClr val="bg2"/>
                </a:solidFill>
                <a:effectLst/>
              </a:rPr>
              <a:t>верстка новостных и других программ производится с использованием ньюсрум-системы Octopus News, интегрированной с Harris Invenio и графикой Ross </a:t>
            </a:r>
            <a:r>
              <a:rPr lang="en-US" sz="1800" dirty="0">
                <a:solidFill>
                  <a:schemeClr val="bg2"/>
                </a:solidFill>
                <a:effectLst/>
              </a:rPr>
              <a:t>VideoXpression</a:t>
            </a:r>
            <a:r>
              <a:rPr lang="ru-RU" sz="1800" dirty="0">
                <a:solidFill>
                  <a:schemeClr val="bg2"/>
                </a:solidFill>
                <a:effectLst/>
              </a:rPr>
              <a:t>. Взаимодействие осуществляется при помощи </a:t>
            </a:r>
            <a:r>
              <a:rPr lang="en-US" sz="1800" dirty="0">
                <a:solidFill>
                  <a:schemeClr val="bg2"/>
                </a:solidFill>
                <a:effectLst/>
              </a:rPr>
              <a:t>MOS</a:t>
            </a:r>
            <a:r>
              <a:rPr lang="ru-RU" sz="1800" dirty="0">
                <a:solidFill>
                  <a:schemeClr val="bg2"/>
                </a:solidFill>
                <a:effectLst/>
              </a:rPr>
              <a:t>-шлюзов и специально написанных плагинов XPression MOS-Gateway  и </a:t>
            </a:r>
            <a:r>
              <a:rPr lang="en-US" sz="1800" dirty="0">
                <a:solidFill>
                  <a:schemeClr val="bg2"/>
                </a:solidFill>
                <a:effectLst/>
              </a:rPr>
              <a:t>HarrisNX</a:t>
            </a:r>
            <a:r>
              <a:rPr lang="ru-RU" sz="1800" dirty="0">
                <a:solidFill>
                  <a:schemeClr val="bg2"/>
                </a:solidFill>
                <a:effectLst/>
              </a:rPr>
              <a:t>1011</a:t>
            </a:r>
            <a:r>
              <a:rPr lang="en-US" sz="1800" dirty="0">
                <a:solidFill>
                  <a:schemeClr val="bg2"/>
                </a:solidFill>
                <a:effectLst/>
              </a:rPr>
              <a:t>HMG</a:t>
            </a:r>
            <a:r>
              <a:rPr lang="ru-RU" sz="1800" dirty="0">
                <a:solidFill>
                  <a:schemeClr val="bg2"/>
                </a:solidFill>
                <a:effectLst/>
              </a:rPr>
              <a:t>. </a:t>
            </a:r>
            <a:endParaRPr lang="ru-RU" sz="1800" dirty="0">
              <a:solidFill>
                <a:schemeClr val="bg2"/>
              </a:solidFill>
              <a:effectLst/>
            </a:endParaRPr>
          </a:p>
        </p:txBody>
      </p:sp>
      <p:pic>
        <p:nvPicPr>
          <p:cNvPr id="4" name="Picture 0" descr="Description: схема росс+октопус+харрис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4171677" cy="65253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1668870"/>
            <a:ext cx="28376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Интеграция  систем</a:t>
            </a:r>
            <a:endParaRPr lang="ru-RU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презента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4480644"/>
          </a:xfrm>
        </p:spPr>
        <p:txBody>
          <a:bodyPr/>
          <a:lstStyle/>
          <a:p>
            <a:r>
              <a:rPr lang="ru-RU" sz="1800" dirty="0" smtClean="0">
                <a:solidFill>
                  <a:schemeClr val="bg2"/>
                </a:solidFill>
                <a:effectLst/>
              </a:rPr>
              <a:t>      Видео и </a:t>
            </a:r>
            <a:r>
              <a:rPr lang="ru-RU" sz="1800" dirty="0">
                <a:solidFill>
                  <a:schemeClr val="bg2"/>
                </a:solidFill>
                <a:effectLst/>
              </a:rPr>
              <a:t>аудио материалы высокого разрешения попадают в online </a:t>
            </a:r>
            <a:r>
              <a:rPr lang="ru-RU" sz="1800" dirty="0" smtClean="0">
                <a:solidFill>
                  <a:schemeClr val="bg2"/>
                </a:solidFill>
                <a:effectLst/>
              </a:rPr>
              <a:t>архив (</a:t>
            </a:r>
            <a:r>
              <a:rPr lang="ru-RU" sz="1800" dirty="0">
                <a:solidFill>
                  <a:schemeClr val="bg2"/>
                </a:solidFill>
                <a:effectLst/>
              </a:rPr>
              <a:t>полезная емкость 22 ТБ), параллельно системой в фоновом режиме создаются копии низкого разрешения. </a:t>
            </a:r>
            <a:r>
              <a:rPr lang="ru-RU" sz="1800" dirty="0" smtClean="0">
                <a:solidFill>
                  <a:schemeClr val="bg2"/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bg2"/>
                </a:solidFill>
                <a:effectLst/>
              </a:rPr>
            </a:br>
            <a:r>
              <a:rPr lang="ru-RU" sz="1800" dirty="0">
                <a:solidFill>
                  <a:schemeClr val="bg2"/>
                </a:solidFill>
                <a:effectLst/>
              </a:rPr>
              <a:t> </a:t>
            </a:r>
            <a:r>
              <a:rPr lang="ru-RU" sz="1800" dirty="0" smtClean="0">
                <a:solidFill>
                  <a:schemeClr val="bg2"/>
                </a:solidFill>
                <a:effectLst/>
              </a:rPr>
              <a:t>     Все </a:t>
            </a:r>
            <a:r>
              <a:rPr lang="ru-RU" sz="1800" dirty="0">
                <a:solidFill>
                  <a:schemeClr val="bg2"/>
                </a:solidFill>
                <a:effectLst/>
              </a:rPr>
              <a:t>видеоматериалы хранятся в online архиве в течение 14 дней. В этот период архивисты обрабатывают видеоматериалы и оправляют их в не оперативный Near Online архив, </a:t>
            </a:r>
            <a:r>
              <a:rPr lang="ru-RU" sz="1800" dirty="0" smtClean="0">
                <a:solidFill>
                  <a:schemeClr val="bg2"/>
                </a:solidFill>
                <a:effectLst/>
              </a:rPr>
              <a:t>(</a:t>
            </a:r>
            <a:r>
              <a:rPr lang="ru-RU" sz="1800" dirty="0">
                <a:solidFill>
                  <a:schemeClr val="bg2"/>
                </a:solidFill>
                <a:effectLst/>
              </a:rPr>
              <a:t>полезная емкость 72 ТБ). Также в near online архив попадают копии видео низкого разрешения для возможности работы с видеоматериалами всеми пользователями участвующими в производственном процессе – от корреспондентов до редакторов или архивистов. </a:t>
            </a:r>
            <a:r>
              <a:rPr lang="ru-RU" sz="1800" dirty="0" smtClean="0">
                <a:solidFill>
                  <a:schemeClr val="bg2"/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bg2"/>
                </a:solidFill>
                <a:effectLst/>
              </a:rPr>
            </a:br>
            <a:r>
              <a:rPr lang="ru-RU" sz="1800" dirty="0">
                <a:solidFill>
                  <a:schemeClr val="bg2"/>
                </a:solidFill>
                <a:effectLst/>
              </a:rPr>
              <a:t> </a:t>
            </a:r>
            <a:r>
              <a:rPr lang="ru-RU" sz="1800" dirty="0" smtClean="0">
                <a:solidFill>
                  <a:schemeClr val="bg2"/>
                </a:solidFill>
                <a:effectLst/>
              </a:rPr>
              <a:t>     Для </a:t>
            </a:r>
            <a:r>
              <a:rPr lang="ru-RU" sz="1800" dirty="0">
                <a:solidFill>
                  <a:schemeClr val="bg2"/>
                </a:solidFill>
                <a:effectLst/>
              </a:rPr>
              <a:t>записи и воспроизведения видеоматериалов используются видеосерверы Harris Nexio 3601 (два входа и четыре выхода), поддерживающие SD и HD. В качестве системы управления контентом был выбран 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>MAM</a:t>
            </a:r>
            <a:r>
              <a:rPr lang="ru-RU" sz="18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>Harris</a:t>
            </a:r>
            <a:r>
              <a:rPr lang="ru-RU" sz="18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>Invenio</a:t>
            </a:r>
            <a:r>
              <a:rPr lang="ru-RU" sz="1800" dirty="0">
                <a:solidFill>
                  <a:schemeClr val="bg2"/>
                </a:solidFill>
                <a:effectLst/>
              </a:rPr>
              <a:t>.</a:t>
            </a:r>
            <a:br>
              <a:rPr lang="ru-RU" sz="1800" dirty="0">
                <a:solidFill>
                  <a:schemeClr val="bg2"/>
                </a:solidFill>
                <a:effectLst/>
              </a:rPr>
            </a:br>
            <a:endParaRPr lang="ru-RU" sz="1800" dirty="0">
              <a:solidFill>
                <a:schemeClr val="bg2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9654" y="1268760"/>
            <a:ext cx="3651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Архивирование контента </a:t>
            </a:r>
            <a:endParaRPr lang="ru-RU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5503765"/>
      </p:ext>
    </p:extLst>
  </p:cSld>
  <p:clrMapOvr>
    <a:masterClrMapping/>
  </p:clrMapOvr>
  <p:transition spd="slow" advClick="0" advTm="5000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презентац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21793" y="1340768"/>
            <a:ext cx="4896544" cy="4984700"/>
          </a:xfrm>
        </p:spPr>
        <p:txBody>
          <a:bodyPr/>
          <a:lstStyle/>
          <a:p>
            <a:pPr algn="r"/>
            <a:r>
              <a:rPr lang="ru-RU" sz="1800" b="1" dirty="0" smtClean="0">
                <a:solidFill>
                  <a:schemeClr val="bg2"/>
                </a:solidFill>
                <a:effectLst/>
              </a:rPr>
              <a:t>      Монтаж в низком разрешении</a:t>
            </a:r>
            <a:br>
              <a:rPr lang="ru-RU" sz="1800" b="1" dirty="0" smtClean="0">
                <a:solidFill>
                  <a:schemeClr val="bg2"/>
                </a:solidFill>
                <a:effectLst/>
              </a:rPr>
            </a:br>
            <a:r>
              <a:rPr lang="ru-RU" sz="1800" dirty="0" smtClean="0">
                <a:solidFill>
                  <a:schemeClr val="bg2"/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bg2"/>
                </a:solidFill>
                <a:effectLst/>
              </a:rPr>
            </a:br>
            <a:r>
              <a:rPr lang="ru-RU" sz="1800" dirty="0" smtClean="0">
                <a:solidFill>
                  <a:schemeClr val="bg2"/>
                </a:solidFill>
                <a:effectLst/>
              </a:rPr>
              <a:t>   </a:t>
            </a:r>
            <a:r>
              <a:rPr lang="ru-RU" sz="1800" dirty="0" smtClean="0">
                <a:solidFill>
                  <a:schemeClr val="bg2"/>
                </a:solidFill>
                <a:effectLst/>
              </a:rPr>
              <a:t>Для </a:t>
            </a:r>
            <a:r>
              <a:rPr lang="ru-RU" sz="1800" dirty="0">
                <a:solidFill>
                  <a:schemeClr val="bg2"/>
                </a:solidFill>
                <a:effectLst/>
              </a:rPr>
              <a:t>монтажа видео низкого разрешения используются  клиенты </a:t>
            </a:r>
            <a:r>
              <a:rPr lang="en-GB" sz="1800" dirty="0">
                <a:solidFill>
                  <a:schemeClr val="bg2"/>
                </a:solidFill>
                <a:effectLst/>
              </a:rPr>
              <a:t>VelocityPRX</a:t>
            </a:r>
            <a:r>
              <a:rPr lang="ru-RU" sz="1800" dirty="0">
                <a:solidFill>
                  <a:schemeClr val="bg2"/>
                </a:solidFill>
                <a:effectLst/>
              </a:rPr>
              <a:t>. </a:t>
            </a:r>
            <a:r>
              <a:rPr lang="ru-RU" sz="1800" dirty="0" smtClean="0">
                <a:solidFill>
                  <a:schemeClr val="bg2"/>
                </a:solidFill>
                <a:effectLst/>
              </a:rPr>
              <a:t>Клиенты </a:t>
            </a:r>
            <a:r>
              <a:rPr lang="en-GB" sz="1800" dirty="0">
                <a:solidFill>
                  <a:schemeClr val="bg2"/>
                </a:solidFill>
                <a:effectLst/>
              </a:rPr>
              <a:t>VelocityPRX</a:t>
            </a:r>
            <a:r>
              <a:rPr lang="ru-RU" sz="1800" dirty="0">
                <a:solidFill>
                  <a:schemeClr val="bg2"/>
                </a:solidFill>
                <a:effectLst/>
              </a:rPr>
              <a:t> установлены на тех же машинах, что и клиенты </a:t>
            </a:r>
            <a:r>
              <a:rPr lang="en-GB" sz="1800" dirty="0">
                <a:solidFill>
                  <a:schemeClr val="bg2"/>
                </a:solidFill>
                <a:effectLst/>
              </a:rPr>
              <a:t>NCRSOctopus</a:t>
            </a:r>
            <a:r>
              <a:rPr lang="ru-RU" sz="1800" dirty="0">
                <a:solidFill>
                  <a:schemeClr val="bg2"/>
                </a:solidFill>
                <a:effectLst/>
              </a:rPr>
              <a:t>. </a:t>
            </a:r>
            <a:br>
              <a:rPr lang="ru-RU" sz="1800" dirty="0">
                <a:solidFill>
                  <a:schemeClr val="bg2"/>
                </a:solidFill>
                <a:effectLst/>
              </a:rPr>
            </a:br>
            <a:r>
              <a:rPr lang="ru-RU" sz="1800" dirty="0" smtClean="0">
                <a:solidFill>
                  <a:schemeClr val="bg2"/>
                </a:solidFill>
                <a:effectLst/>
              </a:rPr>
              <a:t>   Клиент </a:t>
            </a:r>
            <a:r>
              <a:rPr lang="en-GB" sz="1800" dirty="0">
                <a:solidFill>
                  <a:schemeClr val="bg2"/>
                </a:solidFill>
                <a:effectLst/>
              </a:rPr>
              <a:t>VelocityPRX</a:t>
            </a:r>
            <a:r>
              <a:rPr lang="ru-RU" sz="1800" dirty="0">
                <a:solidFill>
                  <a:schemeClr val="bg2"/>
                </a:solidFill>
                <a:effectLst/>
              </a:rPr>
              <a:t> включает модуль просмотра </a:t>
            </a:r>
            <a:r>
              <a:rPr lang="en-GB" sz="1800" dirty="0">
                <a:solidFill>
                  <a:schemeClr val="bg2"/>
                </a:solidFill>
                <a:effectLst/>
              </a:rPr>
              <a:t>NRCS</a:t>
            </a:r>
            <a:r>
              <a:rPr lang="ru-RU" sz="1800" dirty="0">
                <a:solidFill>
                  <a:schemeClr val="bg2"/>
                </a:solidFill>
                <a:effectLst/>
              </a:rPr>
              <a:t>, который позволяет пользователю просматривать все текущие поручения и сюжеты. </a:t>
            </a:r>
            <a:r>
              <a:rPr lang="ru-RU" sz="1800" dirty="0" smtClean="0">
                <a:solidFill>
                  <a:schemeClr val="bg2"/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bg2"/>
                </a:solidFill>
                <a:effectLst/>
              </a:rPr>
            </a:br>
            <a:r>
              <a:rPr lang="ru-RU" sz="1800" dirty="0" smtClean="0">
                <a:solidFill>
                  <a:schemeClr val="bg2"/>
                </a:solidFill>
                <a:effectLst/>
              </a:rPr>
              <a:t>   После </a:t>
            </a:r>
            <a:r>
              <a:rPr lang="ru-RU" sz="1800" dirty="0">
                <a:solidFill>
                  <a:schemeClr val="bg2"/>
                </a:solidFill>
                <a:effectLst/>
              </a:rPr>
              <a:t>завершения монтажа журналист имеет возможность подтвердить переход к готовому ролику высокого разрешения с помощью указателей </a:t>
            </a:r>
            <a:r>
              <a:rPr lang="en-GB" sz="1800" dirty="0">
                <a:solidFill>
                  <a:schemeClr val="bg2"/>
                </a:solidFill>
                <a:effectLst/>
              </a:rPr>
              <a:t>EDL</a:t>
            </a:r>
            <a:r>
              <a:rPr lang="ru-RU" sz="1800" dirty="0">
                <a:solidFill>
                  <a:schemeClr val="bg2"/>
                </a:solidFill>
                <a:effectLst/>
              </a:rPr>
              <a:t>, либо передать файл </a:t>
            </a:r>
            <a:r>
              <a:rPr lang="en-GB" sz="1800" dirty="0">
                <a:solidFill>
                  <a:schemeClr val="bg2"/>
                </a:solidFill>
                <a:effectLst/>
              </a:rPr>
              <a:t>EDL</a:t>
            </a:r>
            <a:r>
              <a:rPr lang="ru-RU" sz="1800" dirty="0">
                <a:solidFill>
                  <a:schemeClr val="bg2"/>
                </a:solidFill>
                <a:effectLst/>
              </a:rPr>
              <a:t> в программу </a:t>
            </a:r>
            <a:r>
              <a:rPr lang="en-GB" sz="1800" dirty="0">
                <a:solidFill>
                  <a:schemeClr val="bg2"/>
                </a:solidFill>
                <a:effectLst/>
              </a:rPr>
              <a:t>FinalCutPro</a:t>
            </a:r>
            <a:r>
              <a:rPr lang="ru-RU" sz="1800" dirty="0">
                <a:solidFill>
                  <a:schemeClr val="bg2"/>
                </a:solidFill>
                <a:effectLst/>
              </a:rPr>
              <a:t>, если требуется более сложный монтаж.</a:t>
            </a:r>
            <a:br>
              <a:rPr lang="ru-RU" sz="1800" dirty="0">
                <a:solidFill>
                  <a:schemeClr val="bg2"/>
                </a:solidFill>
                <a:effectLst/>
              </a:rPr>
            </a:br>
            <a:r>
              <a:rPr lang="ru-RU" sz="1800" dirty="0" smtClean="0">
                <a:solidFill>
                  <a:schemeClr val="bg2"/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bg2"/>
                </a:solidFill>
                <a:effectLst/>
              </a:rPr>
            </a:br>
            <a:endParaRPr lang="ru-RU" sz="1800" dirty="0">
              <a:solidFill>
                <a:schemeClr val="bg2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72200" y="404664"/>
            <a:ext cx="26581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выпуска</a:t>
            </a:r>
            <a:endParaRPr lang="ru-RU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409230"/>
              </p:ext>
            </p:extLst>
          </p:nvPr>
        </p:nvGraphicFramePr>
        <p:xfrm>
          <a:off x="467544" y="1754628"/>
          <a:ext cx="3550915" cy="4005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r:id="rId4" imgW="3623788" imgH="3447572" progId="Visio.Drawing.11">
                  <p:embed/>
                </p:oleObj>
              </mc:Choice>
              <mc:Fallback>
                <p:oleObj r:id="rId4" imgW="3623788" imgH="3447572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754628"/>
                        <a:ext cx="3550915" cy="40050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9"/>
          <p:cNvSpPr txBox="1">
            <a:spLocks noChangeArrowheads="1"/>
          </p:cNvSpPr>
          <p:nvPr/>
        </p:nvSpPr>
        <p:spPr bwMode="auto">
          <a:xfrm>
            <a:off x="542848" y="2036949"/>
            <a:ext cx="1401389" cy="63931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" dirty="0">
                <a:solidFill>
                  <a:srgbClr val="150656"/>
                </a:solidFill>
                <a:effectLst/>
                <a:latin typeface="Arial"/>
                <a:ea typeface="Calibri"/>
                <a:cs typeface="Times New Roman"/>
              </a:rPr>
              <a:t>Журналист ищет контент с помощью плагина клиента </a:t>
            </a:r>
            <a:r>
              <a:rPr lang="en-US" sz="800" dirty="0" err="1">
                <a:solidFill>
                  <a:srgbClr val="150656"/>
                </a:solidFill>
                <a:effectLst/>
                <a:latin typeface="Arial"/>
                <a:ea typeface="Calibri"/>
                <a:cs typeface="Times New Roman"/>
              </a:rPr>
              <a:t>VelocityPRX</a:t>
            </a:r>
            <a:r>
              <a:rPr lang="ru-RU" sz="800" dirty="0">
                <a:solidFill>
                  <a:srgbClr val="150656"/>
                </a:solidFill>
                <a:effectLst/>
                <a:latin typeface="Arial"/>
                <a:ea typeface="Calibri"/>
                <a:cs typeface="Times New Roman"/>
              </a:rPr>
              <a:t>и создаёт план-график монтажа</a:t>
            </a:r>
            <a:endParaRPr lang="ru-RU" sz="1100" dirty="0">
              <a:solidFill>
                <a:srgbClr val="150656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Text Box 80"/>
          <p:cNvSpPr txBox="1">
            <a:spLocks noChangeArrowheads="1"/>
          </p:cNvSpPr>
          <p:nvPr/>
        </p:nvSpPr>
        <p:spPr bwMode="auto">
          <a:xfrm>
            <a:off x="539552" y="3068960"/>
            <a:ext cx="1314706" cy="174132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dirty="0">
                <a:solidFill>
                  <a:srgbClr val="FFFFFF"/>
                </a:solidFill>
                <a:effectLst/>
                <a:latin typeface="Arial"/>
                <a:ea typeface="Calibri"/>
                <a:cs typeface="Times New Roman"/>
              </a:rPr>
              <a:t>Решение о контенте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ext Box 81"/>
          <p:cNvSpPr txBox="1">
            <a:spLocks noChangeArrowheads="1"/>
          </p:cNvSpPr>
          <p:nvPr/>
        </p:nvSpPr>
        <p:spPr bwMode="auto">
          <a:xfrm>
            <a:off x="539552" y="3291316"/>
            <a:ext cx="1401388" cy="64174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700" dirty="0">
                <a:solidFill>
                  <a:srgbClr val="150656"/>
                </a:solidFill>
                <a:effectLst/>
                <a:latin typeface="Arial"/>
                <a:ea typeface="Calibri"/>
                <a:cs typeface="Times New Roman"/>
              </a:rPr>
              <a:t>Готовый монтаж может быть подтверждён или отправлен для последующего монтажа клиентами </a:t>
            </a:r>
            <a:r>
              <a:rPr lang="en-US" sz="700" dirty="0" err="1">
                <a:solidFill>
                  <a:srgbClr val="150656"/>
                </a:solidFill>
                <a:effectLst/>
                <a:latin typeface="Arial"/>
                <a:ea typeface="Calibri"/>
                <a:cs typeface="Times New Roman"/>
              </a:rPr>
              <a:t>FinalCutPro</a:t>
            </a:r>
            <a:endParaRPr lang="ru-RU" sz="1100" dirty="0">
              <a:solidFill>
                <a:srgbClr val="150656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ext Box 82"/>
          <p:cNvSpPr txBox="1">
            <a:spLocks noChangeArrowheads="1"/>
          </p:cNvSpPr>
          <p:nvPr/>
        </p:nvSpPr>
        <p:spPr bwMode="auto">
          <a:xfrm>
            <a:off x="551107" y="4869161"/>
            <a:ext cx="1428605" cy="66903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00" dirty="0">
                <a:solidFill>
                  <a:srgbClr val="150656"/>
                </a:solidFill>
                <a:effectLst/>
                <a:latin typeface="Arial"/>
                <a:ea typeface="Calibri"/>
                <a:cs typeface="Times New Roman"/>
              </a:rPr>
              <a:t>План монтажа отправляется для подтверждения ссылок низкого разрешения на медиа данные высокого разрешения, хранящиеся в системе </a:t>
            </a:r>
            <a:r>
              <a:rPr lang="en-US" sz="600" dirty="0" err="1">
                <a:solidFill>
                  <a:srgbClr val="150656"/>
                </a:solidFill>
                <a:effectLst/>
                <a:latin typeface="Arial"/>
                <a:ea typeface="Calibri"/>
                <a:cs typeface="Times New Roman"/>
              </a:rPr>
              <a:t>ProductionSAN</a:t>
            </a:r>
            <a:endParaRPr lang="ru-RU" sz="1100" dirty="0">
              <a:solidFill>
                <a:srgbClr val="150656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Text Box 83"/>
          <p:cNvSpPr txBox="1">
            <a:spLocks noChangeArrowheads="1"/>
          </p:cNvSpPr>
          <p:nvPr/>
        </p:nvSpPr>
        <p:spPr bwMode="auto">
          <a:xfrm>
            <a:off x="2411760" y="4869162"/>
            <a:ext cx="1368152" cy="66903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00" dirty="0">
                <a:solidFill>
                  <a:srgbClr val="150656"/>
                </a:solidFill>
                <a:effectLst/>
                <a:latin typeface="Arial"/>
                <a:ea typeface="Calibri"/>
                <a:cs typeface="Times New Roman"/>
              </a:rPr>
              <a:t>План монтажа сохраняется в качестве текущего проекта в формате </a:t>
            </a:r>
            <a:r>
              <a:rPr lang="en-US" sz="600" dirty="0">
                <a:solidFill>
                  <a:srgbClr val="150656"/>
                </a:solidFill>
                <a:effectLst/>
                <a:latin typeface="Arial"/>
                <a:ea typeface="Calibri"/>
                <a:cs typeface="Times New Roman"/>
              </a:rPr>
              <a:t>FCPXML</a:t>
            </a:r>
            <a:r>
              <a:rPr lang="ru-RU" sz="600" dirty="0">
                <a:solidFill>
                  <a:srgbClr val="150656"/>
                </a:solidFill>
                <a:effectLst/>
                <a:latin typeface="Arial"/>
                <a:ea typeface="Calibri"/>
                <a:cs typeface="Times New Roman"/>
              </a:rPr>
              <a:t>, включая ссылки на источник высокого разрешения</a:t>
            </a:r>
            <a:endParaRPr lang="ru-RU" sz="1100" dirty="0">
              <a:solidFill>
                <a:srgbClr val="150656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45720" rIns="899829" bIns="360249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3524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315983"/>
      </p:ext>
    </p:extLst>
  </p:cSld>
  <p:clrMapOvr>
    <a:masterClrMapping/>
  </p:clrMapOvr>
  <p:transition spd="slow" advClick="0" advTm="5000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презента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21793" y="1340768"/>
            <a:ext cx="4896544" cy="4984700"/>
          </a:xfrm>
        </p:spPr>
        <p:txBody>
          <a:bodyPr/>
          <a:lstStyle/>
          <a:p>
            <a:pPr algn="r"/>
            <a:r>
              <a:rPr lang="ru-RU" sz="1800" b="1" dirty="0" smtClean="0">
                <a:solidFill>
                  <a:schemeClr val="bg2"/>
                </a:solidFill>
                <a:effectLst/>
              </a:rPr>
              <a:t>      </a:t>
            </a:r>
            <a:r>
              <a:rPr lang="ru-RU" sz="1800" b="1" dirty="0">
                <a:solidFill>
                  <a:schemeClr val="bg2"/>
                </a:solidFill>
                <a:effectLst/>
              </a:rPr>
              <a:t>Воспроизведение новостей из системы Octopus</a:t>
            </a:r>
            <a:br>
              <a:rPr lang="ru-RU" sz="1800" b="1" dirty="0">
                <a:solidFill>
                  <a:schemeClr val="bg2"/>
                </a:solidFill>
                <a:effectLst/>
              </a:rPr>
            </a:br>
            <a:r>
              <a:rPr lang="ru-RU" sz="1800" dirty="0" smtClean="0">
                <a:solidFill>
                  <a:schemeClr val="bg2"/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bg2"/>
                </a:solidFill>
                <a:effectLst/>
              </a:rPr>
            </a:br>
            <a:r>
              <a:rPr lang="ru-RU" sz="1800" dirty="0" smtClean="0">
                <a:solidFill>
                  <a:schemeClr val="bg2"/>
                </a:solidFill>
                <a:effectLst/>
              </a:rPr>
              <a:t>   </a:t>
            </a:r>
            <a:r>
              <a:rPr lang="ru-RU" sz="1800" dirty="0">
                <a:solidFill>
                  <a:schemeClr val="bg2"/>
                </a:solidFill>
                <a:effectLst/>
              </a:rPr>
              <a:t>Краткое изложение новостей создаётся в программе </a:t>
            </a:r>
            <a:r>
              <a:rPr lang="en-GB" sz="1800" dirty="0">
                <a:solidFill>
                  <a:schemeClr val="bg2"/>
                </a:solidFill>
                <a:effectLst/>
              </a:rPr>
              <a:t>Octopus</a:t>
            </a:r>
            <a:r>
              <a:rPr lang="ru-RU" sz="1800" dirty="0">
                <a:solidFill>
                  <a:schemeClr val="bg2"/>
                </a:solidFill>
                <a:effectLst/>
              </a:rPr>
              <a:t>. Объекты ролика </a:t>
            </a:r>
            <a:r>
              <a:rPr lang="en-GB" sz="1800" dirty="0">
                <a:solidFill>
                  <a:schemeClr val="bg2"/>
                </a:solidFill>
                <a:effectLst/>
              </a:rPr>
              <a:t>MOS</a:t>
            </a:r>
            <a:r>
              <a:rPr lang="ru-RU" sz="1800" dirty="0">
                <a:solidFill>
                  <a:schemeClr val="bg2"/>
                </a:solidFill>
                <a:effectLst/>
              </a:rPr>
              <a:t> в данном кратком изложении являются готовыми видеороликами, находящимися в системе </a:t>
            </a:r>
            <a:r>
              <a:rPr lang="en-GB" sz="1800" dirty="0">
                <a:solidFill>
                  <a:schemeClr val="bg2"/>
                </a:solidFill>
                <a:effectLst/>
              </a:rPr>
              <a:t>NEXIOProductionSAN</a:t>
            </a:r>
            <a:r>
              <a:rPr lang="ru-RU" sz="1800" dirty="0" smtClean="0">
                <a:solidFill>
                  <a:schemeClr val="bg2"/>
                </a:solidFill>
                <a:effectLst/>
              </a:rPr>
              <a:t>.</a:t>
            </a:r>
            <a:br>
              <a:rPr lang="ru-RU" sz="1800" dirty="0" smtClean="0">
                <a:solidFill>
                  <a:schemeClr val="bg2"/>
                </a:solidFill>
                <a:effectLst/>
              </a:rPr>
            </a:br>
            <a:r>
              <a:rPr lang="ru-RU" sz="1800" dirty="0">
                <a:solidFill>
                  <a:schemeClr val="bg2"/>
                </a:solidFill>
                <a:effectLst/>
              </a:rPr>
              <a:t> </a:t>
            </a:r>
            <a:r>
              <a:rPr lang="ru-RU" sz="1800" dirty="0" smtClean="0">
                <a:solidFill>
                  <a:schemeClr val="bg2"/>
                </a:solidFill>
                <a:effectLst/>
              </a:rPr>
              <a:t>  </a:t>
            </a:r>
            <a:r>
              <a:rPr lang="ru-RU" sz="1800" dirty="0">
                <a:solidFill>
                  <a:schemeClr val="bg2"/>
                </a:solidFill>
                <a:effectLst/>
              </a:rPr>
              <a:t>Для каждого пункта в списке воспроизведения отображаются эскизы; кроме того пользователь может нажать на пункте в списке воспроизведения для просмотра видеоролика в окне просмотра.</a:t>
            </a:r>
            <a:br>
              <a:rPr lang="ru-RU" sz="1800" dirty="0">
                <a:solidFill>
                  <a:schemeClr val="bg2"/>
                </a:solidFill>
                <a:effectLst/>
              </a:rPr>
            </a:br>
            <a:r>
              <a:rPr lang="ru-RU" sz="1800" dirty="0">
                <a:solidFill>
                  <a:schemeClr val="bg2"/>
                </a:solidFill>
                <a:effectLst/>
              </a:rPr>
              <a:t>При необходимости ссылка на систему отдела новостей может быть удалена и можно вручную отредактировать список воспроизведения в локальном </a:t>
            </a:r>
            <a:r>
              <a:rPr lang="ru-RU" sz="1800" dirty="0" smtClean="0">
                <a:solidFill>
                  <a:schemeClr val="bg2"/>
                </a:solidFill>
                <a:effectLst/>
              </a:rPr>
              <a:t>режиме.       Оператор </a:t>
            </a:r>
            <a:r>
              <a:rPr lang="ru-RU" sz="1800" dirty="0">
                <a:solidFill>
                  <a:schemeClr val="bg2"/>
                </a:solidFill>
                <a:effectLst/>
              </a:rPr>
              <a:t>также может добавить в список пункты из области просмотра </a:t>
            </a:r>
            <a:r>
              <a:rPr lang="en-GB" sz="1800" dirty="0" smtClean="0">
                <a:solidFill>
                  <a:schemeClr val="bg2"/>
                </a:solidFill>
                <a:effectLst/>
              </a:rPr>
              <a:t>MPLM</a:t>
            </a:r>
            <a:r>
              <a:rPr lang="ru-RU" sz="18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GB" sz="1800" dirty="0" err="1" smtClean="0">
                <a:solidFill>
                  <a:schemeClr val="bg2"/>
                </a:solidFill>
                <a:effectLst/>
              </a:rPr>
              <a:t>MediaBase</a:t>
            </a:r>
            <a:r>
              <a:rPr lang="ru-RU" sz="1800" dirty="0">
                <a:solidFill>
                  <a:schemeClr val="bg2"/>
                </a:solidFill>
                <a:effectLst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72200" y="404664"/>
            <a:ext cx="26581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выпуска</a:t>
            </a:r>
            <a:endParaRPr lang="ru-RU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45720" rIns="899829" bIns="360249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3524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899829" rIns="899829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35" y="2009774"/>
            <a:ext cx="3693451" cy="32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3562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  <a:tab pos="3200400" algn="l"/>
                <a:tab pos="4171950" algn="l"/>
              </a:tabLst>
            </a:pPr>
            <a: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87"/>
          <p:cNvSpPr txBox="1">
            <a:spLocks noChangeArrowheads="1"/>
          </p:cNvSpPr>
          <p:nvPr/>
        </p:nvSpPr>
        <p:spPr bwMode="auto">
          <a:xfrm>
            <a:off x="321194" y="2723832"/>
            <a:ext cx="1454150" cy="56115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" dirty="0">
                <a:solidFill>
                  <a:schemeClr val="bg2"/>
                </a:solidFill>
                <a:effectLst/>
                <a:latin typeface="Arial"/>
                <a:ea typeface="Calibri"/>
                <a:cs typeface="Times New Roman"/>
              </a:rPr>
              <a:t>Продюсер формирует блок сюжетов для программы новостей.</a:t>
            </a:r>
            <a:endParaRPr lang="ru-RU" sz="1100" dirty="0">
              <a:solidFill>
                <a:schemeClr val="bg2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Text Box 88"/>
          <p:cNvSpPr txBox="1">
            <a:spLocks noChangeArrowheads="1"/>
          </p:cNvSpPr>
          <p:nvPr/>
        </p:nvSpPr>
        <p:spPr bwMode="auto">
          <a:xfrm>
            <a:off x="2267744" y="2725013"/>
            <a:ext cx="1425575" cy="70516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" dirty="0">
                <a:solidFill>
                  <a:schemeClr val="bg2"/>
                </a:solidFill>
                <a:effectLst/>
                <a:latin typeface="Arial"/>
                <a:ea typeface="Calibri"/>
                <a:cs typeface="Times New Roman"/>
              </a:rPr>
              <a:t>Блок </a:t>
            </a:r>
            <a:r>
              <a:rPr lang="en-US" sz="800" dirty="0" err="1">
                <a:solidFill>
                  <a:schemeClr val="bg2"/>
                </a:solidFill>
                <a:effectLst/>
                <a:latin typeface="Arial"/>
                <a:ea typeface="Calibri"/>
                <a:cs typeface="Times New Roman"/>
              </a:rPr>
              <a:t>MOSActive</a:t>
            </a:r>
            <a:r>
              <a:rPr lang="en-US" sz="800" dirty="0">
                <a:solidFill>
                  <a:schemeClr val="bg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ru-RU" sz="800" dirty="0">
                <a:solidFill>
                  <a:schemeClr val="bg2"/>
                </a:solidFill>
                <a:effectLst/>
                <a:latin typeface="Arial"/>
                <a:ea typeface="Calibri"/>
                <a:cs typeface="Times New Roman"/>
              </a:rPr>
              <a:t>в программе </a:t>
            </a:r>
            <a:r>
              <a:rPr lang="en-US" sz="800" dirty="0">
                <a:solidFill>
                  <a:schemeClr val="bg2"/>
                </a:solidFill>
                <a:effectLst/>
                <a:latin typeface="Arial"/>
                <a:ea typeface="Calibri"/>
                <a:cs typeface="Times New Roman"/>
              </a:rPr>
              <a:t>Octopus</a:t>
            </a:r>
            <a:r>
              <a:rPr lang="ru-RU" sz="800" dirty="0">
                <a:solidFill>
                  <a:schemeClr val="bg2"/>
                </a:solidFill>
                <a:effectLst/>
                <a:latin typeface="Arial"/>
                <a:ea typeface="Calibri"/>
                <a:cs typeface="Times New Roman"/>
              </a:rPr>
              <a:t>последовательно загружает ролики для воспроизведения из системы </a:t>
            </a:r>
            <a:r>
              <a:rPr lang="en-US" sz="800" dirty="0" err="1">
                <a:solidFill>
                  <a:schemeClr val="bg2"/>
                </a:solidFill>
                <a:effectLst/>
                <a:latin typeface="Arial"/>
                <a:ea typeface="Calibri"/>
                <a:cs typeface="Times New Roman"/>
              </a:rPr>
              <a:t>ProductionSAN</a:t>
            </a:r>
            <a:r>
              <a:rPr lang="ru-RU" sz="800" dirty="0">
                <a:solidFill>
                  <a:schemeClr val="bg2"/>
                </a:solidFill>
                <a:effectLst/>
                <a:latin typeface="Arial"/>
                <a:ea typeface="Calibri"/>
                <a:cs typeface="Times New Roman"/>
              </a:rPr>
              <a:t>. </a:t>
            </a:r>
            <a:endParaRPr lang="ru-RU" sz="1100" dirty="0">
              <a:solidFill>
                <a:schemeClr val="bg2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Text Box 89"/>
          <p:cNvSpPr txBox="1">
            <a:spLocks noChangeArrowheads="1"/>
          </p:cNvSpPr>
          <p:nvPr/>
        </p:nvSpPr>
        <p:spPr bwMode="auto">
          <a:xfrm>
            <a:off x="323528" y="3984099"/>
            <a:ext cx="1454150" cy="74104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" dirty="0">
                <a:solidFill>
                  <a:schemeClr val="bg2"/>
                </a:solidFill>
                <a:effectLst/>
                <a:latin typeface="Arial"/>
                <a:ea typeface="Calibri"/>
                <a:cs typeface="Times New Roman"/>
              </a:rPr>
              <a:t>Продюсер проверяет, чтобы в каждом сценарии сюжетов содержалась ссылка ролика  </a:t>
            </a:r>
            <a:r>
              <a:rPr lang="en-US" sz="800" dirty="0">
                <a:solidFill>
                  <a:schemeClr val="bg2"/>
                </a:solidFill>
                <a:effectLst/>
                <a:latin typeface="Arial"/>
                <a:ea typeface="Calibri"/>
                <a:cs typeface="Times New Roman"/>
              </a:rPr>
              <a:t>MOS</a:t>
            </a:r>
            <a:r>
              <a:rPr lang="ru-RU" sz="800" dirty="0">
                <a:solidFill>
                  <a:schemeClr val="bg2"/>
                </a:solidFill>
                <a:effectLst/>
                <a:latin typeface="Arial"/>
                <a:ea typeface="Calibri"/>
                <a:cs typeface="Times New Roman"/>
              </a:rPr>
              <a:t>на готовый и утверждённый ролик.</a:t>
            </a:r>
            <a:endParaRPr lang="ru-RU" sz="1100" dirty="0">
              <a:solidFill>
                <a:schemeClr val="bg2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0" name="Text Box 90"/>
          <p:cNvSpPr txBox="1">
            <a:spLocks noChangeArrowheads="1"/>
          </p:cNvSpPr>
          <p:nvPr/>
        </p:nvSpPr>
        <p:spPr bwMode="auto">
          <a:xfrm>
            <a:off x="2282329" y="3922076"/>
            <a:ext cx="1425575" cy="80306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" dirty="0">
                <a:solidFill>
                  <a:schemeClr val="bg2"/>
                </a:solidFill>
                <a:effectLst/>
                <a:latin typeface="Arial"/>
                <a:ea typeface="Calibri"/>
                <a:cs typeface="Times New Roman"/>
              </a:rPr>
              <a:t>При выполнении блока соответствующие ролики ставятся в очередь и воспроизводятся с аппаратной панели </a:t>
            </a:r>
            <a:r>
              <a:rPr lang="en-US" sz="800" dirty="0">
                <a:solidFill>
                  <a:schemeClr val="bg2"/>
                </a:solidFill>
                <a:effectLst/>
                <a:latin typeface="Arial"/>
                <a:ea typeface="Calibri"/>
                <a:cs typeface="Times New Roman"/>
              </a:rPr>
              <a:t>NEXIO</a:t>
            </a:r>
            <a:r>
              <a:rPr lang="ru-RU" sz="800" dirty="0">
                <a:solidFill>
                  <a:schemeClr val="bg2"/>
                </a:solidFill>
                <a:effectLst/>
                <a:latin typeface="Arial"/>
                <a:ea typeface="Calibri"/>
                <a:cs typeface="Times New Roman"/>
              </a:rPr>
              <a:t>.</a:t>
            </a:r>
            <a:endParaRPr lang="ru-RU" sz="1100" dirty="0">
              <a:solidFill>
                <a:schemeClr val="bg2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9370777"/>
      </p:ext>
    </p:extLst>
  </p:cSld>
  <p:clrMapOvr>
    <a:masterClrMapping/>
  </p:clrMapOvr>
  <p:transition spd="slow" advClick="0" advTm="5000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презента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3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48023" y="804774"/>
            <a:ext cx="42130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подготовки новостей</a:t>
            </a:r>
          </a:p>
          <a:p>
            <a:pPr algn="ctr"/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Octopus 6</a:t>
            </a:r>
            <a:endParaRPr lang="ru-RU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45720" rIns="899829" bIns="360249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3524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899829" rIns="899829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3562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  <a:tab pos="3200400" algn="l"/>
                <a:tab pos="4171950" algn="l"/>
              </a:tabLst>
            </a:pPr>
            <a: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132856"/>
            <a:ext cx="4296502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572000" y="1724375"/>
            <a:ext cx="44462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bg2"/>
                </a:solidFill>
              </a:rPr>
              <a:t>Octopus6 – это полнофункциональный ньюсрум, разработанный для работы в режиме 24/7 как больших международных каналов, так и для региональных компаний с одним выпуском новостей в день. Система легко конфигурируется под любые требования и  масштабируется от 4–5 пользователей до сотен или тысяч одновременных подключений. </a:t>
            </a:r>
          </a:p>
          <a:p>
            <a:pPr algn="r"/>
            <a:r>
              <a:rPr lang="ru-RU" dirty="0">
                <a:solidFill>
                  <a:schemeClr val="bg2"/>
                </a:solidFill>
              </a:rPr>
              <a:t>Система является открытой и поддерживает MOS-протокол, являющийся индустриальным стандартом. Таким образом, обеспечивается поддержка различных систем playout, МАМ, графического оформления эфира, телесуфлеров. </a:t>
            </a:r>
          </a:p>
        </p:txBody>
      </p:sp>
    </p:spTree>
    <p:extLst>
      <p:ext uri="{BB962C8B-B14F-4D97-AF65-F5344CB8AC3E}">
        <p14:creationId xmlns:p14="http://schemas.microsoft.com/office/powerpoint/2010/main" val="3855967316"/>
      </p:ext>
    </p:extLst>
  </p:cSld>
  <p:clrMapOvr>
    <a:masterClrMapping/>
  </p:clrMapOvr>
  <p:transition spd="slow" advClick="0" advTm="5000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презента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3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48023" y="804774"/>
            <a:ext cx="4217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Пользовательский интерфейс</a:t>
            </a:r>
            <a:endParaRPr lang="ru-RU" sz="2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45720" rIns="899829" bIns="360249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3524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899829" rIns="899829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3562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  <a:tab pos="3200400" algn="l"/>
                <a:tab pos="4171950" algn="l"/>
              </a:tabLst>
            </a:pPr>
            <a: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592291"/>
            <a:ext cx="444624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2"/>
                </a:solidFill>
              </a:rPr>
              <a:t>Система Octopus является приложением на основе </a:t>
            </a:r>
            <a:r>
              <a:rPr lang="ru-RU" sz="1600" dirty="0" err="1">
                <a:solidFill>
                  <a:schemeClr val="bg2"/>
                </a:solidFill>
              </a:rPr>
              <a:t>web</a:t>
            </a:r>
            <a:r>
              <a:rPr lang="ru-RU" sz="1600" dirty="0">
                <a:solidFill>
                  <a:schemeClr val="bg2"/>
                </a:solidFill>
              </a:rPr>
              <a:t>-браузера. Пользователю достаточно набрать в строке адреса браузера команду http://octopus, и приложение немедленно запускается вне зависимости от того, сидит ли пользователь за компьютером на своем рабочем месте, использует домашний ПК или находится в интернет-кафе. Данные и процедуры в системе представлены одинаково, откуда бы пользователь не зашел в систему. Это делает навигацию простой и интуитивно понятной. Работающий с Octopus может легко изменить вид своего рабочего стола. Полиэкранный режим позволяет видеть одновременно несколько секций в одном окне, поэтому вызов функций и перемещение объектов осуществляется посредством стандартной для </a:t>
            </a:r>
            <a:r>
              <a:rPr lang="ru-RU" sz="1600" dirty="0" err="1">
                <a:solidFill>
                  <a:schemeClr val="bg2"/>
                </a:solidFill>
              </a:rPr>
              <a:t>Windows</a:t>
            </a:r>
            <a:r>
              <a:rPr lang="ru-RU" sz="1600" dirty="0">
                <a:solidFill>
                  <a:schemeClr val="bg2"/>
                </a:solidFill>
              </a:rPr>
              <a:t> операции перетаскивания.</a:t>
            </a:r>
          </a:p>
          <a:p>
            <a:pPr algn="r"/>
            <a:r>
              <a:rPr lang="ru-RU" dirty="0" smtClean="0">
                <a:solidFill>
                  <a:schemeClr val="bg2"/>
                </a:solidFill>
              </a:rPr>
              <a:t> 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1" name="Picture 4" descr="Description: octopus6_window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60" y="2060848"/>
            <a:ext cx="4225528" cy="3752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3383219"/>
      </p:ext>
    </p:extLst>
  </p:cSld>
  <p:clrMapOvr>
    <a:masterClrMapping/>
  </p:clrMapOvr>
  <p:transition spd="slow" advClick="0" advTm="5000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презента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3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48023" y="804774"/>
            <a:ext cx="26548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Входящие данные</a:t>
            </a:r>
            <a:endParaRPr lang="ru-RU" sz="2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45720" rIns="899829" bIns="360249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3524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899829" rIns="899829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3562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  <a:tab pos="3200400" algn="l"/>
                <a:tab pos="4171950" algn="l"/>
              </a:tabLst>
            </a:pPr>
            <a: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1535" y="2276872"/>
            <a:ext cx="864096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   </a:t>
            </a:r>
            <a:r>
              <a:rPr lang="ru-RU" sz="1600" dirty="0" smtClean="0">
                <a:solidFill>
                  <a:schemeClr val="bg2"/>
                </a:solidFill>
              </a:rPr>
              <a:t>Репортеры </a:t>
            </a:r>
            <a:r>
              <a:rPr lang="ru-RU" sz="1600" dirty="0">
                <a:solidFill>
                  <a:schemeClr val="bg2"/>
                </a:solidFill>
              </a:rPr>
              <a:t>используют разные источники информации для создания своих сюжетов. Данные от многочисленных информационных агентств, статьи из Интернета, сообщения электронной почты, факсы и даже SMS, полученные с мобильных телефонов, — все это вместе формирует огромные объемы исходной информации, помогающей репортерам готовить сюжеты, причем делать это быстро и эффективно.</a:t>
            </a:r>
          </a:p>
          <a:p>
            <a:r>
              <a:rPr lang="en-US" sz="1600" dirty="0" smtClean="0">
                <a:solidFill>
                  <a:schemeClr val="bg2"/>
                </a:solidFill>
              </a:rPr>
              <a:t>   </a:t>
            </a:r>
            <a:r>
              <a:rPr lang="ru-RU" sz="1600" dirty="0" smtClean="0">
                <a:solidFill>
                  <a:schemeClr val="bg2"/>
                </a:solidFill>
              </a:rPr>
              <a:t>Все </a:t>
            </a:r>
            <a:r>
              <a:rPr lang="ru-RU" sz="1600" dirty="0">
                <a:solidFill>
                  <a:schemeClr val="bg2"/>
                </a:solidFill>
              </a:rPr>
              <a:t>входящие в систему Octopus данные фильтруются, то есть разделяются и помещаются в соответствующие папки в зависимости от сопутствующих им ключевых слов, источника, приоритета, категории и других критериев. Эти папки определяются пользователем и могут быть настроены любым способом, наиболее подходящим для конкретного технологического процесса. Практически все данные в Octopus представлены в виде списков. Элементы списка могут быть выделены цветом, чтобы легче было отличать одну тему от другой. Есть возможность осуществлять быстрый поиск по спискам, задавая различные критерии для отбора информации.</a:t>
            </a:r>
          </a:p>
          <a:p>
            <a:pPr algn="r"/>
            <a:r>
              <a:rPr lang="ru-RU" dirty="0" smtClean="0">
                <a:solidFill>
                  <a:schemeClr val="bg2"/>
                </a:solidFill>
              </a:rPr>
              <a:t> 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97347"/>
      </p:ext>
    </p:extLst>
  </p:cSld>
  <p:clrMapOvr>
    <a:masterClrMapping/>
  </p:clrMapOvr>
  <p:transition spd="slow" advClick="0" advTm="5000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1326</TotalTime>
  <Words>663</Words>
  <Application>Microsoft Office PowerPoint</Application>
  <PresentationFormat>Экран (4:3)</PresentationFormat>
  <Paragraphs>88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Океан</vt:lpstr>
      <vt:lpstr>Visio.Drawing.11</vt:lpstr>
      <vt:lpstr>Интеграция новостного  комплекса Octopus  на телеканале РБК</vt:lpstr>
      <vt:lpstr>Презентация PowerPoint</vt:lpstr>
      <vt:lpstr> Автоматизированная верстка новостных и других программ производится с использованием ньюсрум-системы Octopus News, интегрированной с Harris Invenio и графикой Ross VideoXpression. Взаимодействие осуществляется при помощи MOS-шлюзов и специально написанных плагинов XPression MOS-Gateway  и HarrisNX1011HMG. </vt:lpstr>
      <vt:lpstr>      Видео и аудио материалы высокого разрешения попадают в online архив (полезная емкость 22 ТБ), параллельно системой в фоновом режиме создаются копии низкого разрешения.        Все видеоматериалы хранятся в online архиве в течение 14 дней. В этот период архивисты обрабатывают видеоматериалы и оправляют их в не оперативный Near Online архив, (полезная емкость 72 ТБ). Также в near online архив попадают копии видео низкого разрешения для возможности работы с видеоматериалами всеми пользователями участвующими в производственном процессе – от корреспондентов до редакторов или архивистов.        Для записи и воспроизведения видеоматериалов используются видеосерверы Harris Nexio 3601 (два входа и четыре выхода), поддерживающие SD и HD. В качестве системы управления контентом был выбран MAM Harris Invenio. </vt:lpstr>
      <vt:lpstr>      Монтаж в низком разрешении     Для монтажа видео низкого разрешения используются  клиенты VelocityPRX. Клиенты VelocityPRX установлены на тех же машинах, что и клиенты NCRSOctopus.     Клиент VelocityPRX включает модуль просмотра NRCS, который позволяет пользователю просматривать все текущие поручения и сюжеты.     После завершения монтажа журналист имеет возможность подтвердить переход к готовому ролику высокого разрешения с помощью указателей EDL, либо передать файл EDL в программу FinalCutPro, если требуется более сложный монтаж.  </vt:lpstr>
      <vt:lpstr>      Воспроизведение новостей из системы Octopus     Краткое изложение новостей создаётся в программе Octopus. Объекты ролика MOS в данном кратком изложении являются готовыми видеороликами, находящимися в системе NEXIOProductionSAN.    Для каждого пункта в списке воспроизведения отображаются эскизы; кроме того пользователь может нажать на пункте в списке воспроизведения для просмотра видеоролика в окне просмотра. При необходимости ссылка на систему отдела новостей может быть удалена и можно вручную отредактировать список воспроизведения в локальном режиме.       Оператор также может добавить в список пункты из области просмотра MPLM MediaBase.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Leonid</dc:creator>
  <cp:lastModifiedBy>1</cp:lastModifiedBy>
  <cp:revision>86</cp:revision>
  <dcterms:created xsi:type="dcterms:W3CDTF">2007-10-06T07:20:38Z</dcterms:created>
  <dcterms:modified xsi:type="dcterms:W3CDTF">2012-11-07T06:09:31Z</dcterms:modified>
</cp:coreProperties>
</file>